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handoutMasterIdLst>
    <p:handoutMasterId r:id="rId29"/>
  </p:handoutMasterIdLst>
  <p:sldIdLst>
    <p:sldId id="311" r:id="rId2"/>
    <p:sldId id="271" r:id="rId3"/>
    <p:sldId id="276" r:id="rId4"/>
    <p:sldId id="302" r:id="rId5"/>
    <p:sldId id="272" r:id="rId6"/>
    <p:sldId id="316" r:id="rId7"/>
    <p:sldId id="312" r:id="rId8"/>
    <p:sldId id="293" r:id="rId9"/>
    <p:sldId id="294" r:id="rId10"/>
    <p:sldId id="274" r:id="rId11"/>
    <p:sldId id="273" r:id="rId12"/>
    <p:sldId id="314" r:id="rId13"/>
    <p:sldId id="313" r:id="rId14"/>
    <p:sldId id="315" r:id="rId15"/>
    <p:sldId id="282" r:id="rId16"/>
    <p:sldId id="277" r:id="rId17"/>
    <p:sldId id="283" r:id="rId18"/>
    <p:sldId id="304" r:id="rId19"/>
    <p:sldId id="305" r:id="rId20"/>
    <p:sldId id="306" r:id="rId21"/>
    <p:sldId id="307" r:id="rId22"/>
    <p:sldId id="308" r:id="rId23"/>
    <p:sldId id="309" r:id="rId24"/>
    <p:sldId id="310" r:id="rId25"/>
    <p:sldId id="296" r:id="rId26"/>
    <p:sldId id="26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9" d="100"/>
          <a:sy n="89" d="100"/>
        </p:scale>
        <p:origin x="-120" y="-4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AE8EA0-5EAC-304F-A317-99E91852F1DA}" type="datetimeFigureOut">
              <a:rPr lang="en-US" smtClean="0"/>
              <a:pPr/>
              <a:t>9/30/2010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FF5FA1-2011-7445-9A5F-3C1C8A394559}" type="slidenum">
              <a:rPr lang="en-US" smtClean="0"/>
              <a:pPr/>
              <a:t>‹#›</a:t>
            </a:fld>
            <a:endParaRPr lang="en-US"/>
          </a:p>
        </p:txBody>
      </p:sp>
    </p:spTree>
    <p:extLst>
      <p:ext uri="{BB962C8B-B14F-4D97-AF65-F5344CB8AC3E}">
        <p14:creationId xmlns:p14="http://schemas.microsoft.com/office/powerpoint/2010/main" val="3096132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C328BE-2C15-904E-BFBF-E5E56477E25C}" type="datetimeFigureOut">
              <a:rPr lang="en-US" smtClean="0"/>
              <a:pPr/>
              <a:t>9/30/2010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44CA2F-BAC8-A34D-AABB-A307D5C258D6}" type="slidenum">
              <a:rPr lang="en-US" smtClean="0"/>
              <a:pPr/>
              <a:t>‹#›</a:t>
            </a:fld>
            <a:endParaRPr lang="en-US"/>
          </a:p>
        </p:txBody>
      </p:sp>
    </p:spTree>
    <p:extLst>
      <p:ext uri="{BB962C8B-B14F-4D97-AF65-F5344CB8AC3E}">
        <p14:creationId xmlns:p14="http://schemas.microsoft.com/office/powerpoint/2010/main" val="31510334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1143000" y="685800"/>
            <a:ext cx="4573588" cy="3429000"/>
          </a:xfrm>
          <a:ln/>
        </p:spPr>
      </p:sp>
      <p:sp>
        <p:nvSpPr>
          <p:cNvPr id="123907" name="Notes Placeholder 2"/>
          <p:cNvSpPr>
            <a:spLocks noGrp="1"/>
          </p:cNvSpPr>
          <p:nvPr>
            <p:ph type="body" idx="1"/>
          </p:nvPr>
        </p:nvSpPr>
        <p:spPr>
          <a:xfrm>
            <a:off x="685480" y="4343144"/>
            <a:ext cx="5487041" cy="41150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p>
            <a:endParaRPr lang="en-GB" smtClean="0"/>
          </a:p>
        </p:txBody>
      </p:sp>
      <p:sp>
        <p:nvSpPr>
          <p:cNvPr id="123908" name="Slide Number Placeholder 3"/>
          <p:cNvSpPr txBox="1">
            <a:spLocks noGrp="1"/>
          </p:cNvSpPr>
          <p:nvPr/>
        </p:nvSpPr>
        <p:spPr bwMode="auto">
          <a:xfrm>
            <a:off x="3885453" y="8684826"/>
            <a:ext cx="2970946"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defRPr sz="3200" b="1">
                <a:solidFill>
                  <a:srgbClr val="000099"/>
                </a:solidFill>
                <a:latin typeface="Times New Roman" pitchFamily="18" charset="0"/>
              </a:defRPr>
            </a:lvl1pPr>
            <a:lvl2pPr marL="742950" indent="-285750">
              <a:defRPr sz="3200" b="1">
                <a:solidFill>
                  <a:srgbClr val="000099"/>
                </a:solidFill>
                <a:latin typeface="Times New Roman" pitchFamily="18" charset="0"/>
              </a:defRPr>
            </a:lvl2pPr>
            <a:lvl3pPr marL="1143000" indent="-228600">
              <a:defRPr sz="3200" b="1">
                <a:solidFill>
                  <a:srgbClr val="000099"/>
                </a:solidFill>
                <a:latin typeface="Times New Roman" pitchFamily="18" charset="0"/>
              </a:defRPr>
            </a:lvl3pPr>
            <a:lvl4pPr marL="1600200" indent="-228600">
              <a:defRPr sz="3200" b="1">
                <a:solidFill>
                  <a:srgbClr val="000099"/>
                </a:solidFill>
                <a:latin typeface="Times New Roman" pitchFamily="18" charset="0"/>
              </a:defRPr>
            </a:lvl4pPr>
            <a:lvl5pPr marL="2057400" indent="-228600">
              <a:defRPr sz="3200" b="1">
                <a:solidFill>
                  <a:srgbClr val="000099"/>
                </a:solidFill>
                <a:latin typeface="Times New Roman" pitchFamily="18" charset="0"/>
              </a:defRPr>
            </a:lvl5pPr>
            <a:lvl6pPr marL="2514600" indent="-228600" algn="ctr" eaLnBrk="0" fontAlgn="base" hangingPunct="0">
              <a:spcBef>
                <a:spcPct val="0"/>
              </a:spcBef>
              <a:spcAft>
                <a:spcPct val="0"/>
              </a:spcAft>
              <a:defRPr sz="3200" b="1">
                <a:solidFill>
                  <a:srgbClr val="000099"/>
                </a:solidFill>
                <a:latin typeface="Times New Roman" pitchFamily="18" charset="0"/>
              </a:defRPr>
            </a:lvl6pPr>
            <a:lvl7pPr marL="2971800" indent="-228600" algn="ctr" eaLnBrk="0" fontAlgn="base" hangingPunct="0">
              <a:spcBef>
                <a:spcPct val="0"/>
              </a:spcBef>
              <a:spcAft>
                <a:spcPct val="0"/>
              </a:spcAft>
              <a:defRPr sz="3200" b="1">
                <a:solidFill>
                  <a:srgbClr val="000099"/>
                </a:solidFill>
                <a:latin typeface="Times New Roman" pitchFamily="18" charset="0"/>
              </a:defRPr>
            </a:lvl7pPr>
            <a:lvl8pPr marL="3429000" indent="-228600" algn="ctr" eaLnBrk="0" fontAlgn="base" hangingPunct="0">
              <a:spcBef>
                <a:spcPct val="0"/>
              </a:spcBef>
              <a:spcAft>
                <a:spcPct val="0"/>
              </a:spcAft>
              <a:defRPr sz="3200" b="1">
                <a:solidFill>
                  <a:srgbClr val="000099"/>
                </a:solidFill>
                <a:latin typeface="Times New Roman" pitchFamily="18" charset="0"/>
              </a:defRPr>
            </a:lvl8pPr>
            <a:lvl9pPr marL="3886200" indent="-228600" algn="ctr" eaLnBrk="0" fontAlgn="base" hangingPunct="0">
              <a:spcBef>
                <a:spcPct val="0"/>
              </a:spcBef>
              <a:spcAft>
                <a:spcPct val="0"/>
              </a:spcAft>
              <a:defRPr sz="3200" b="1">
                <a:solidFill>
                  <a:srgbClr val="000099"/>
                </a:solidFill>
                <a:latin typeface="Times New Roman" pitchFamily="18" charset="0"/>
              </a:defRPr>
            </a:lvl9pPr>
          </a:lstStyle>
          <a:p>
            <a:pPr algn="r" eaLnBrk="1" hangingPunct="1"/>
            <a:fld id="{231DCB83-C8A8-42BE-AAD7-BB1BC214F120}" type="slidenum">
              <a:rPr lang="en-US" sz="1200" b="0">
                <a:solidFill>
                  <a:srgbClr val="000000"/>
                </a:solidFill>
                <a:latin typeface="Arial" charset="0"/>
              </a:rPr>
              <a:pPr algn="r" eaLnBrk="1" hangingPunct="1"/>
              <a:t>6</a:t>
            </a:fld>
            <a:endParaRPr lang="en-US" sz="1200" b="0">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C5AE579F-6A29-46A3-BEE3-5EEF3DF9676B}" type="slidenum">
              <a:rPr lang="en-US" smtClean="0"/>
              <a:pPr>
                <a:defRPr/>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5453" y="8699449"/>
            <a:ext cx="2953328" cy="42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83" tIns="46341" rIns="92683" bIns="46341" anchor="b"/>
          <a:lstStyle>
            <a:lvl1pPr defTabSz="927100">
              <a:defRPr sz="3200" b="1">
                <a:solidFill>
                  <a:srgbClr val="000099"/>
                </a:solidFill>
                <a:latin typeface="Times New Roman" pitchFamily="18" charset="0"/>
              </a:defRPr>
            </a:lvl1pPr>
            <a:lvl2pPr marL="742950" indent="-285750" defTabSz="927100">
              <a:defRPr sz="3200" b="1">
                <a:solidFill>
                  <a:srgbClr val="000099"/>
                </a:solidFill>
                <a:latin typeface="Times New Roman" pitchFamily="18" charset="0"/>
              </a:defRPr>
            </a:lvl2pPr>
            <a:lvl3pPr marL="1143000" indent="-228600" defTabSz="927100">
              <a:defRPr sz="3200" b="1">
                <a:solidFill>
                  <a:srgbClr val="000099"/>
                </a:solidFill>
                <a:latin typeface="Times New Roman" pitchFamily="18" charset="0"/>
              </a:defRPr>
            </a:lvl3pPr>
            <a:lvl4pPr marL="1600200" indent="-228600" defTabSz="927100">
              <a:defRPr sz="3200" b="1">
                <a:solidFill>
                  <a:srgbClr val="000099"/>
                </a:solidFill>
                <a:latin typeface="Times New Roman" pitchFamily="18" charset="0"/>
              </a:defRPr>
            </a:lvl4pPr>
            <a:lvl5pPr marL="2057400" indent="-228600" defTabSz="927100">
              <a:defRPr sz="3200" b="1">
                <a:solidFill>
                  <a:srgbClr val="000099"/>
                </a:solidFill>
                <a:latin typeface="Times New Roman" pitchFamily="18" charset="0"/>
              </a:defRPr>
            </a:lvl5pPr>
            <a:lvl6pPr marL="2514600" indent="-228600" algn="ctr" defTabSz="927100" eaLnBrk="0" fontAlgn="base" hangingPunct="0">
              <a:spcBef>
                <a:spcPct val="0"/>
              </a:spcBef>
              <a:spcAft>
                <a:spcPct val="0"/>
              </a:spcAft>
              <a:defRPr sz="3200" b="1">
                <a:solidFill>
                  <a:srgbClr val="000099"/>
                </a:solidFill>
                <a:latin typeface="Times New Roman" pitchFamily="18" charset="0"/>
              </a:defRPr>
            </a:lvl6pPr>
            <a:lvl7pPr marL="2971800" indent="-228600" algn="ctr" defTabSz="927100" eaLnBrk="0" fontAlgn="base" hangingPunct="0">
              <a:spcBef>
                <a:spcPct val="0"/>
              </a:spcBef>
              <a:spcAft>
                <a:spcPct val="0"/>
              </a:spcAft>
              <a:defRPr sz="3200" b="1">
                <a:solidFill>
                  <a:srgbClr val="000099"/>
                </a:solidFill>
                <a:latin typeface="Times New Roman" pitchFamily="18" charset="0"/>
              </a:defRPr>
            </a:lvl7pPr>
            <a:lvl8pPr marL="3429000" indent="-228600" algn="ctr" defTabSz="927100" eaLnBrk="0" fontAlgn="base" hangingPunct="0">
              <a:spcBef>
                <a:spcPct val="0"/>
              </a:spcBef>
              <a:spcAft>
                <a:spcPct val="0"/>
              </a:spcAft>
              <a:defRPr sz="3200" b="1">
                <a:solidFill>
                  <a:srgbClr val="000099"/>
                </a:solidFill>
                <a:latin typeface="Times New Roman" pitchFamily="18" charset="0"/>
              </a:defRPr>
            </a:lvl8pPr>
            <a:lvl9pPr marL="3886200" indent="-228600" algn="ctr" defTabSz="927100" eaLnBrk="0" fontAlgn="base" hangingPunct="0">
              <a:spcBef>
                <a:spcPct val="0"/>
              </a:spcBef>
              <a:spcAft>
                <a:spcPct val="0"/>
              </a:spcAft>
              <a:defRPr sz="3200" b="1">
                <a:solidFill>
                  <a:srgbClr val="000099"/>
                </a:solidFill>
                <a:latin typeface="Times New Roman" pitchFamily="18" charset="0"/>
              </a:defRPr>
            </a:lvl9pPr>
          </a:lstStyle>
          <a:p>
            <a:pPr algn="r"/>
            <a:fld id="{0C8E26C4-AC88-4B92-AC9D-D0890EC8D494}" type="slidenum">
              <a:rPr lang="da-DK" sz="1200" b="0">
                <a:solidFill>
                  <a:schemeClr val="tx1"/>
                </a:solidFill>
              </a:rPr>
              <a:pPr algn="r"/>
              <a:t>12</a:t>
            </a:fld>
            <a:endParaRPr lang="da-DK" sz="1200" b="0">
              <a:solidFill>
                <a:schemeClr val="tx1"/>
              </a:solidFill>
            </a:endParaRPr>
          </a:p>
        </p:txBody>
      </p:sp>
      <p:sp>
        <p:nvSpPr>
          <p:cNvPr id="108547" name="Rectangle 2"/>
          <p:cNvSpPr>
            <a:spLocks noChangeArrowheads="1" noTextEdit="1"/>
          </p:cNvSpPr>
          <p:nvPr>
            <p:ph type="sldImg"/>
          </p:nvPr>
        </p:nvSpPr>
        <p:spPr>
          <a:xfrm>
            <a:off x="1143000" y="685800"/>
            <a:ext cx="4572000" cy="3429000"/>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noTextEdit="1"/>
          </p:cNvSpPr>
          <p:nvPr>
            <p:ph type="sldImg"/>
          </p:nvPr>
        </p:nvSpPr>
        <p:spPr>
          <a:xfrm>
            <a:off x="1143000" y="685800"/>
            <a:ext cx="4573588" cy="3429000"/>
          </a:xfrm>
          <a:ln/>
        </p:spPr>
      </p:sp>
      <p:sp>
        <p:nvSpPr>
          <p:cNvPr id="111619" name="Rectangle 3"/>
          <p:cNvSpPr>
            <a:spLocks noGrp="1" noChangeArrowheads="1"/>
          </p:cNvSpPr>
          <p:nvPr>
            <p:ph type="body" idx="1"/>
          </p:nvPr>
        </p:nvSpPr>
        <p:spPr>
          <a:xfrm>
            <a:off x="687082" y="4344607"/>
            <a:ext cx="5483837" cy="41135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noTextEdit="1"/>
          </p:cNvSpPr>
          <p:nvPr>
            <p:ph type="sldImg"/>
          </p:nvPr>
        </p:nvSpPr>
        <p:spPr>
          <a:xfrm>
            <a:off x="1143000" y="685800"/>
            <a:ext cx="4573588" cy="3429000"/>
          </a:xfrm>
          <a:ln/>
        </p:spPr>
      </p:sp>
      <p:sp>
        <p:nvSpPr>
          <p:cNvPr id="112643" name="Rectangle 3"/>
          <p:cNvSpPr>
            <a:spLocks noGrp="1" noChangeArrowheads="1"/>
          </p:cNvSpPr>
          <p:nvPr>
            <p:ph type="body" idx="1"/>
          </p:nvPr>
        </p:nvSpPr>
        <p:spPr>
          <a:xfrm>
            <a:off x="914508" y="4344607"/>
            <a:ext cx="5028986" cy="41135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descr="pptswirls.jpg"/>
          <p:cNvPicPr>
            <a:picLocks noChangeAspect="1"/>
          </p:cNvPicPr>
          <p:nvPr userDrawn="1"/>
        </p:nvPicPr>
        <p:blipFill>
          <a:blip r:embed="rId2"/>
          <a:stretch>
            <a:fillRect/>
          </a:stretch>
        </p:blipFill>
        <p:spPr>
          <a:xfrm>
            <a:off x="12159" y="0"/>
            <a:ext cx="9119681" cy="6858000"/>
          </a:xfrm>
          <a:prstGeom prst="rect">
            <a:avLst/>
          </a:prstGeom>
        </p:spPr>
      </p:pic>
      <p:sp>
        <p:nvSpPr>
          <p:cNvPr id="28" name="Date Placeholder 27"/>
          <p:cNvSpPr>
            <a:spLocks noGrp="1"/>
          </p:cNvSpPr>
          <p:nvPr>
            <p:ph type="dt" sz="half" idx="10"/>
          </p:nvPr>
        </p:nvSpPr>
        <p:spPr/>
        <p:txBody>
          <a:bodyPr/>
          <a:lstStyle/>
          <a:p>
            <a:fld id="{82DE5876-4AB8-1E4A-B895-B96C5EFBA3B4}" type="datetimeFigureOut">
              <a:rPr lang="en-US" smtClean="0"/>
              <a:pPr/>
              <a:t>9/30/2010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0C32EE7-FD4F-404A-9BD8-A4C8DC517BA0}" type="slidenum">
              <a:rPr lang="en-US" smtClean="0"/>
              <a:pPr/>
              <a:t>‹#›</a:t>
            </a:fld>
            <a:endParaRPr lang="en-US" dirty="0"/>
          </a:p>
        </p:txBody>
      </p:sp>
      <p:sp>
        <p:nvSpPr>
          <p:cNvPr id="8" name="Title 7"/>
          <p:cNvSpPr>
            <a:spLocks noGrp="1"/>
          </p:cNvSpPr>
          <p:nvPr>
            <p:ph type="ctrTitle" hasCustomPrompt="1"/>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kumimoji="0" lang="en-GB" dirty="0" smtClean="0"/>
              <a:t>TITLE HEADING IN HERE</a:t>
            </a:r>
            <a:endParaRPr kumimoji="0" lang="en-US" dirty="0"/>
          </a:p>
        </p:txBody>
      </p:sp>
      <p:sp>
        <p:nvSpPr>
          <p:cNvPr id="9" name="Subtitle 8"/>
          <p:cNvSpPr>
            <a:spLocks noGrp="1"/>
          </p:cNvSpPr>
          <p:nvPr>
            <p:ph type="subTitle" idx="1"/>
          </p:nvPr>
        </p:nvSpPr>
        <p:spPr>
          <a:xfrm>
            <a:off x="914400" y="3857333"/>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smtClean="0"/>
              <a:t>Click to edit Master subtitle style</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en-GB"/>
          </a:p>
        </p:txBody>
      </p:sp>
      <p:sp>
        <p:nvSpPr>
          <p:cNvPr id="3" name="Rectangle 67"/>
          <p:cNvSpPr>
            <a:spLocks noGrp="1" noChangeArrowheads="1"/>
          </p:cNvSpPr>
          <p:nvPr>
            <p:ph type="dt" sz="half" idx="10"/>
          </p:nvPr>
        </p:nvSpPr>
        <p:spPr>
          <a:ln/>
        </p:spPr>
        <p:txBody>
          <a:bodyPr/>
          <a:lstStyle>
            <a:lvl1pPr>
              <a:defRPr/>
            </a:lvl1pPr>
          </a:lstStyle>
          <a:p>
            <a:pPr>
              <a:defRPr/>
            </a:pPr>
            <a:fld id="{BE141ED5-7E1E-4F97-905B-6814F4B6F0C9}" type="datetime1">
              <a:rPr lang="en-GB"/>
              <a:pPr>
                <a:defRPr/>
              </a:pPr>
              <a:t>30/09/2010</a:t>
            </a:fld>
            <a:endParaRPr lang="en-GB"/>
          </a:p>
        </p:txBody>
      </p:sp>
    </p:spTree>
    <p:extLst>
      <p:ext uri="{BB962C8B-B14F-4D97-AF65-F5344CB8AC3E}">
        <p14:creationId xmlns:p14="http://schemas.microsoft.com/office/powerpoint/2010/main" val="171433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82DE5876-4AB8-1E4A-B895-B96C5EFBA3B4}" type="datetimeFigureOut">
              <a:rPr lang="en-US" smtClean="0"/>
              <a:pPr/>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32EE7-FD4F-404A-9BD8-A4C8DC517B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46182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p:txBody>
          <a:bodyPr/>
          <a:lstStyle/>
          <a:p>
            <a:fld id="{82DE5876-4AB8-1E4A-B895-B96C5EFBA3B4}" type="datetimeFigureOut">
              <a:rPr lang="en-US" smtClean="0"/>
              <a:pPr/>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32EE7-FD4F-404A-9BD8-A4C8DC517BA0}" type="slidenum">
              <a:rPr lang="en-US" smtClean="0"/>
              <a:pPr/>
              <a:t>‹#›</a:t>
            </a:fld>
            <a:endParaRPr lang="en-US"/>
          </a:p>
        </p:txBody>
      </p:sp>
      <p:sp>
        <p:nvSpPr>
          <p:cNvPr id="28" name="Title 1"/>
          <p:cNvSpPr>
            <a:spLocks noGrp="1"/>
          </p:cNvSpPr>
          <p:nvPr>
            <p:ph type="title"/>
          </p:nvPr>
        </p:nvSpPr>
        <p:spPr>
          <a:xfrm>
            <a:off x="914400" y="676512"/>
            <a:ext cx="7772400" cy="914400"/>
          </a:xfrm>
        </p:spPr>
        <p:txBody>
          <a:bodyPr/>
          <a:lstStyle/>
          <a:p>
            <a:r>
              <a:rPr kumimoji="0" lang="en-GB" dirty="0" smtClean="0"/>
              <a:t>Click to edit Master title style</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11" name="Picture 10" descr="pptswirls.jpg"/>
          <p:cNvPicPr>
            <a:picLocks noChangeAspect="1"/>
          </p:cNvPicPr>
          <p:nvPr userDrawn="1"/>
        </p:nvPicPr>
        <p:blipFill>
          <a:blip r:embed="rId2"/>
          <a:stretch>
            <a:fillRect/>
          </a:stretch>
        </p:blipFill>
        <p:spPr>
          <a:xfrm>
            <a:off x="12159" y="0"/>
            <a:ext cx="9119681" cy="6858000"/>
          </a:xfrm>
          <a:prstGeom prst="rect">
            <a:avLst/>
          </a:prstGeom>
        </p:spPr>
      </p:pic>
      <p:sp>
        <p:nvSpPr>
          <p:cNvPr id="3" name="Text Placeholder 2"/>
          <p:cNvSpPr>
            <a:spLocks noGrp="1"/>
          </p:cNvSpPr>
          <p:nvPr>
            <p:ph type="body" idx="1"/>
          </p:nvPr>
        </p:nvSpPr>
        <p:spPr>
          <a:xfrm>
            <a:off x="914400" y="1809750"/>
            <a:ext cx="3582988" cy="639762"/>
          </a:xfrm>
        </p:spPr>
        <p:txBody>
          <a:bodyPr anchor="ctr"/>
          <a:lstStyle>
            <a:lvl1pPr marL="73152" indent="0" algn="l">
              <a:buNone/>
              <a:defRPr sz="24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dirty="0" smtClean="0"/>
              <a:t>Click to edit Master text styles</a:t>
            </a:r>
          </a:p>
        </p:txBody>
      </p:sp>
      <p:sp>
        <p:nvSpPr>
          <p:cNvPr id="4" name="Text Placeholder 3"/>
          <p:cNvSpPr>
            <a:spLocks noGrp="1"/>
          </p:cNvSpPr>
          <p:nvPr>
            <p:ph type="body" sz="half" idx="3"/>
          </p:nvPr>
        </p:nvSpPr>
        <p:spPr>
          <a:xfrm>
            <a:off x="4645026" y="1809750"/>
            <a:ext cx="3756774" cy="639762"/>
          </a:xfrm>
        </p:spPr>
        <p:txBody>
          <a:bodyPr anchor="ctr"/>
          <a:lstStyle>
            <a:lvl1pPr marL="73152" indent="0">
              <a:buNone/>
              <a:defRPr sz="24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dirty="0" smtClean="0"/>
              <a:t>Click to edit Master text styles</a:t>
            </a:r>
          </a:p>
        </p:txBody>
      </p:sp>
      <p:sp>
        <p:nvSpPr>
          <p:cNvPr id="5" name="Content Placeholder 4"/>
          <p:cNvSpPr>
            <a:spLocks noGrp="1"/>
          </p:cNvSpPr>
          <p:nvPr>
            <p:ph sz="quarter" idx="2"/>
          </p:nvPr>
        </p:nvSpPr>
        <p:spPr>
          <a:xfrm>
            <a:off x="914400" y="2459037"/>
            <a:ext cx="3582988"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6" name="Content Placeholder 5"/>
          <p:cNvSpPr>
            <a:spLocks noGrp="1"/>
          </p:cNvSpPr>
          <p:nvPr>
            <p:ph sz="quarter" idx="4"/>
          </p:nvPr>
        </p:nvSpPr>
        <p:spPr>
          <a:xfrm>
            <a:off x="4645025" y="2459037"/>
            <a:ext cx="3756775"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7" name="Date Placeholder 6"/>
          <p:cNvSpPr>
            <a:spLocks noGrp="1"/>
          </p:cNvSpPr>
          <p:nvPr>
            <p:ph type="dt" sz="half" idx="10"/>
          </p:nvPr>
        </p:nvSpPr>
        <p:spPr/>
        <p:txBody>
          <a:bodyPr/>
          <a:lstStyle/>
          <a:p>
            <a:fld id="{82DE5876-4AB8-1E4A-B895-B96C5EFBA3B4}" type="datetimeFigureOut">
              <a:rPr lang="en-US" smtClean="0"/>
              <a:pPr/>
              <a:t>9/30/2010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C32EE7-FD4F-404A-9BD8-A4C8DC517BA0}" type="slidenum">
              <a:rPr lang="en-US" smtClean="0"/>
              <a:pPr/>
              <a:t>‹#›</a:t>
            </a:fld>
            <a:endParaRPr lang="en-US"/>
          </a:p>
        </p:txBody>
      </p:sp>
      <p:sp>
        <p:nvSpPr>
          <p:cNvPr id="12" name="Title 1"/>
          <p:cNvSpPr>
            <a:spLocks noGrp="1"/>
          </p:cNvSpPr>
          <p:nvPr>
            <p:ph type="title"/>
          </p:nvPr>
        </p:nvSpPr>
        <p:spPr>
          <a:xfrm>
            <a:off x="914400" y="676512"/>
            <a:ext cx="7772400" cy="914400"/>
          </a:xfrm>
        </p:spPr>
        <p:txBody>
          <a:bodyPr/>
          <a:lstStyle/>
          <a:p>
            <a:r>
              <a:rPr kumimoji="0" lang="en-GB" dirty="0" smtClean="0"/>
              <a:t>Click to edit Master title style</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DE5876-4AB8-1E4A-B895-B96C5EFBA3B4}" type="datetimeFigureOut">
              <a:rPr lang="en-US" smtClean="0"/>
              <a:pPr/>
              <a:t>9/30/2010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C32EE7-FD4F-404A-9BD8-A4C8DC517BA0}" type="slidenum">
              <a:rPr lang="en-US" smtClean="0"/>
              <a:pPr/>
              <a:t>‹#›</a:t>
            </a:fld>
            <a:endParaRPr lang="en-US"/>
          </a:p>
        </p:txBody>
      </p:sp>
      <p:sp>
        <p:nvSpPr>
          <p:cNvPr id="7" name="Title 1"/>
          <p:cNvSpPr>
            <a:spLocks noGrp="1"/>
          </p:cNvSpPr>
          <p:nvPr>
            <p:ph type="title"/>
          </p:nvPr>
        </p:nvSpPr>
        <p:spPr>
          <a:xfrm>
            <a:off x="914400" y="676512"/>
            <a:ext cx="7772400" cy="914400"/>
          </a:xfrm>
        </p:spPr>
        <p:txBody>
          <a:bodyPr/>
          <a:lstStyle/>
          <a:p>
            <a:r>
              <a:rPr kumimoji="0" lang="en-GB" dirty="0" smtClean="0"/>
              <a:t>Click to edit Master title style</a:t>
            </a:r>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pptswirls.jpg"/>
          <p:cNvPicPr>
            <a:picLocks noChangeAspect="1"/>
          </p:cNvPicPr>
          <p:nvPr userDrawn="1"/>
        </p:nvPicPr>
        <p:blipFill>
          <a:blip r:embed="rId2"/>
          <a:stretch>
            <a:fillRect/>
          </a:stretch>
        </p:blipFill>
        <p:spPr>
          <a:xfrm>
            <a:off x="12159" y="0"/>
            <a:ext cx="9119681" cy="6858000"/>
          </a:xfrm>
          <a:prstGeom prst="rect">
            <a:avLst/>
          </a:prstGeom>
        </p:spPr>
      </p:pic>
      <p:sp>
        <p:nvSpPr>
          <p:cNvPr id="2" name="Date Placeholder 1"/>
          <p:cNvSpPr>
            <a:spLocks noGrp="1"/>
          </p:cNvSpPr>
          <p:nvPr>
            <p:ph type="dt" sz="half" idx="10"/>
          </p:nvPr>
        </p:nvSpPr>
        <p:spPr/>
        <p:txBody>
          <a:bodyPr/>
          <a:lstStyle/>
          <a:p>
            <a:fld id="{82DE5876-4AB8-1E4A-B895-B96C5EFBA3B4}" type="datetimeFigureOut">
              <a:rPr lang="en-US" smtClean="0"/>
              <a:pPr/>
              <a:t>9/30/2010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C32EE7-FD4F-404A-9BD8-A4C8DC517B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914400" y="1435100"/>
            <a:ext cx="2286000" cy="4571999"/>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GB" dirty="0"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GB" dirty="0" smtClean="0"/>
              <a:t>Click to edit Master text styles</a:t>
            </a:r>
          </a:p>
          <a:p>
            <a:pPr lvl="1" eaLnBrk="1" latinLnBrk="0" hangingPunct="1"/>
            <a:r>
              <a:rPr lang="en-GB" dirty="0" smtClean="0"/>
              <a:t>Second level</a:t>
            </a:r>
          </a:p>
          <a:p>
            <a:pPr lvl="2" eaLnBrk="1" latinLnBrk="0" hangingPunct="1"/>
            <a:r>
              <a:rPr lang="en-GB" dirty="0" smtClean="0"/>
              <a:t>Third level</a:t>
            </a:r>
          </a:p>
          <a:p>
            <a:pPr lvl="3" eaLnBrk="1" latinLnBrk="0" hangingPunct="1"/>
            <a:r>
              <a:rPr lang="en-GB" dirty="0" smtClean="0"/>
              <a:t>Fourth level</a:t>
            </a:r>
          </a:p>
          <a:p>
            <a:pPr lvl="4" eaLnBrk="1" latinLnBrk="0" hangingPunct="1"/>
            <a:r>
              <a:rPr lang="en-GB" dirty="0" smtClean="0"/>
              <a:t>Fifth level</a:t>
            </a:r>
            <a:endParaRPr kumimoji="0" lang="en-US" dirty="0"/>
          </a:p>
        </p:txBody>
      </p:sp>
      <p:sp>
        <p:nvSpPr>
          <p:cNvPr id="5" name="Date Placeholder 4"/>
          <p:cNvSpPr>
            <a:spLocks noGrp="1"/>
          </p:cNvSpPr>
          <p:nvPr>
            <p:ph type="dt" sz="half" idx="10"/>
          </p:nvPr>
        </p:nvSpPr>
        <p:spPr/>
        <p:txBody>
          <a:bodyPr/>
          <a:lstStyle/>
          <a:p>
            <a:fld id="{82DE5876-4AB8-1E4A-B895-B96C5EFBA3B4}" type="datetimeFigureOut">
              <a:rPr lang="en-US" smtClean="0"/>
              <a:pPr/>
              <a:t>9/30/2010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32EE7-FD4F-404A-9BD8-A4C8DC517BA0}" type="slidenum">
              <a:rPr lang="en-US" smtClean="0"/>
              <a:pPr/>
              <a:t>‹#›</a:t>
            </a:fld>
            <a:endParaRPr lang="en-US"/>
          </a:p>
        </p:txBody>
      </p:sp>
      <p:sp>
        <p:nvSpPr>
          <p:cNvPr id="9" name="Title 1"/>
          <p:cNvSpPr>
            <a:spLocks noGrp="1"/>
          </p:cNvSpPr>
          <p:nvPr>
            <p:ph type="title"/>
          </p:nvPr>
        </p:nvSpPr>
        <p:spPr>
          <a:xfrm>
            <a:off x="914400" y="676512"/>
            <a:ext cx="7772400" cy="914400"/>
          </a:xfrm>
        </p:spPr>
        <p:txBody>
          <a:bodyPr/>
          <a:lstStyle/>
          <a:p>
            <a:r>
              <a:rPr kumimoji="0" lang="en-GB" dirty="0" smtClean="0"/>
              <a:t>Click to edit Master title style</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kumimoji="0" lang="en-GB" dirty="0" smtClean="0"/>
              <a:t>Click to edit Master title style</a:t>
            </a:r>
            <a:endParaRPr kumimoji="0" lang="en-US" dirty="0"/>
          </a:p>
        </p:txBody>
      </p:sp>
      <p:sp>
        <p:nvSpPr>
          <p:cNvPr id="3" name="Picture Placeholder 2"/>
          <p:cNvSpPr>
            <a:spLocks noGrp="1"/>
          </p:cNvSpPr>
          <p:nvPr>
            <p:ph type="pic" idx="1"/>
          </p:nvPr>
        </p:nvSpPr>
        <p:spPr>
          <a:xfrm>
            <a:off x="368032" y="1893781"/>
            <a:ext cx="8404259" cy="4574781"/>
          </a:xfrm>
          <a:noFill/>
          <a:effectLst>
            <a:outerShdw blurRad="50800" dist="76200" dir="2700000">
              <a:srgbClr val="000000">
                <a:alpha val="43000"/>
              </a:srgbClr>
            </a:outerShdw>
          </a:effectLst>
        </p:spPr>
        <p:txBody>
          <a:bodyPr/>
          <a:lstStyle>
            <a:lvl1pPr marL="0" indent="0">
              <a:buNone/>
              <a:defRPr sz="3200"/>
            </a:lvl1pPr>
          </a:lstStyle>
          <a:p>
            <a:r>
              <a:rPr kumimoji="0" lang="en-GB"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eaLnBrk="1" latinLnBrk="0" hangingPunct="1"/>
            <a:r>
              <a:rPr kumimoji="0" lang="en-GB" dirty="0" smtClean="0"/>
              <a:t>Click to edit Master text styles</a:t>
            </a:r>
          </a:p>
        </p:txBody>
      </p:sp>
      <p:sp>
        <p:nvSpPr>
          <p:cNvPr id="5" name="Date Placeholder 4"/>
          <p:cNvSpPr>
            <a:spLocks noGrp="1"/>
          </p:cNvSpPr>
          <p:nvPr>
            <p:ph type="dt" sz="half" idx="10"/>
          </p:nvPr>
        </p:nvSpPr>
        <p:spPr>
          <a:xfrm>
            <a:off x="6477000" y="55499"/>
            <a:ext cx="2133600" cy="365125"/>
          </a:xfrm>
        </p:spPr>
        <p:txBody>
          <a:bodyPr/>
          <a:lstStyle/>
          <a:p>
            <a:fld id="{82DE5876-4AB8-1E4A-B895-B96C5EFBA3B4}" type="datetimeFigureOut">
              <a:rPr lang="en-US" smtClean="0"/>
              <a:pPr/>
              <a:t>9/30/2010</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50C32EE7-FD4F-404A-9BD8-A4C8DC517B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D2DD9F3-FEDB-4DA7-B682-3C0B5B0E60E9}" type="datetimeFigureOut">
              <a:rPr lang="en-US"/>
              <a:pPr>
                <a:defRPr/>
              </a:pPr>
              <a:t>9/30/2010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85EADA-5B81-409E-944F-3707A7337FCF}" type="slidenum">
              <a:rPr lang="en-US"/>
              <a:pPr>
                <a:defRPr/>
              </a:pPr>
              <a:t>‹#›</a:t>
            </a:fld>
            <a:endParaRPr lang="en-US"/>
          </a:p>
        </p:txBody>
      </p:sp>
    </p:spTree>
    <p:extLst>
      <p:ext uri="{BB962C8B-B14F-4D97-AF65-F5344CB8AC3E}">
        <p14:creationId xmlns:p14="http://schemas.microsoft.com/office/powerpoint/2010/main" val="3897108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descr="pptswirls.jpg"/>
          <p:cNvPicPr>
            <a:picLocks noChangeAspect="1"/>
          </p:cNvPicPr>
          <p:nvPr userDrawn="1"/>
        </p:nvPicPr>
        <p:blipFill>
          <a:blip r:embed="rId12"/>
          <a:stretch>
            <a:fillRect/>
          </a:stretch>
        </p:blipFill>
        <p:spPr>
          <a:xfrm>
            <a:off x="12159" y="0"/>
            <a:ext cx="9119681" cy="6858000"/>
          </a:xfrm>
          <a:prstGeom prst="rect">
            <a:avLst/>
          </a:prstGeom>
        </p:spPr>
      </p:pic>
      <p:sp>
        <p:nvSpPr>
          <p:cNvPr id="22" name="Title Placeholder 21"/>
          <p:cNvSpPr>
            <a:spLocks noGrp="1"/>
          </p:cNvSpPr>
          <p:nvPr>
            <p:ph type="title"/>
          </p:nvPr>
        </p:nvSpPr>
        <p:spPr>
          <a:xfrm>
            <a:off x="914400" y="676512"/>
            <a:ext cx="7772400" cy="914400"/>
          </a:xfrm>
          <a:prstGeom prst="rect">
            <a:avLst/>
          </a:prstGeom>
        </p:spPr>
        <p:txBody>
          <a:bodyPr vert="horz" anchor="t">
            <a:noAutofit/>
          </a:bodyPr>
          <a:lstStyle/>
          <a:p>
            <a:r>
              <a:rPr kumimoji="0" lang="en-GB" dirty="0" smtClean="0"/>
              <a:t>Click to edit Master title style</a:t>
            </a:r>
            <a:endParaRPr kumimoji="0" lang="en-US" dirty="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GB" dirty="0" smtClean="0"/>
              <a:t>Click to edit Master text styles</a:t>
            </a:r>
          </a:p>
          <a:p>
            <a:pPr lvl="1" eaLnBrk="1" latinLnBrk="0" hangingPunct="1"/>
            <a:r>
              <a:rPr kumimoji="0" lang="en-GB" dirty="0" smtClean="0"/>
              <a:t>Second level</a:t>
            </a:r>
          </a:p>
          <a:p>
            <a:pPr lvl="2" eaLnBrk="1" latinLnBrk="0" hangingPunct="1"/>
            <a:r>
              <a:rPr kumimoji="0" lang="en-GB" dirty="0" smtClean="0"/>
              <a:t>Third level</a:t>
            </a:r>
          </a:p>
          <a:p>
            <a:pPr lvl="3" eaLnBrk="1" latinLnBrk="0" hangingPunct="1"/>
            <a:r>
              <a:rPr kumimoji="0" lang="en-GB" dirty="0" smtClean="0"/>
              <a:t>Fourth level</a:t>
            </a:r>
          </a:p>
          <a:p>
            <a:pPr lvl="4" eaLnBrk="1" latinLnBrk="0" hangingPunct="1"/>
            <a:r>
              <a:rPr kumimoji="0" lang="en-GB" dirty="0" smtClean="0"/>
              <a:t>Fifth level</a:t>
            </a:r>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latin typeface="Myriad Pro"/>
              </a:defRPr>
            </a:lvl1pPr>
          </a:lstStyle>
          <a:p>
            <a:fld id="{82DE5876-4AB8-1E4A-B895-B96C5EFBA3B4}" type="datetimeFigureOut">
              <a:rPr lang="en-US" smtClean="0"/>
              <a:pPr/>
              <a:t>9/30/2010</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latin typeface="Myriad Pro"/>
              </a:defRPr>
            </a:lvl1pPr>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latin typeface="Myriad Pro"/>
              </a:defRPr>
            </a:lvl1pPr>
          </a:lstStyle>
          <a:p>
            <a:fld id="{50C32EE7-FD4F-404A-9BD8-A4C8DC517BA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latinLnBrk="0" hangingPunct="1">
        <a:spcBef>
          <a:spcPct val="0"/>
        </a:spcBef>
        <a:buNone/>
        <a:defRPr kumimoji="0" sz="4000" kern="1200" spc="-100" baseline="0">
          <a:solidFill>
            <a:schemeClr val="tx2">
              <a:satMod val="200000"/>
            </a:schemeClr>
          </a:solidFill>
          <a:latin typeface="Myriad Pro"/>
          <a:ea typeface="+mj-ea"/>
          <a:cs typeface="+mj-cs"/>
        </a:defRPr>
      </a:lvl1pPr>
    </p:titleStyle>
    <p:bodyStyle>
      <a:lvl1pPr marL="411480" indent="-342900" algn="l" rtl="0" eaLnBrk="1" latinLnBrk="0" hangingPunct="1">
        <a:spcBef>
          <a:spcPts val="700"/>
        </a:spcBef>
        <a:buClr>
          <a:schemeClr val="tx2">
            <a:lumMod val="75000"/>
          </a:schemeClr>
        </a:buClr>
        <a:buSzPct val="95000"/>
        <a:buFont typeface="Arial"/>
        <a:buChar char="•"/>
        <a:defRPr kumimoji="0" sz="3000" kern="1200">
          <a:solidFill>
            <a:schemeClr val="tx1"/>
          </a:solidFill>
          <a:latin typeface="Myriad Pro"/>
          <a:ea typeface="+mn-ea"/>
          <a:cs typeface="+mn-cs"/>
        </a:defRPr>
      </a:lvl1pPr>
      <a:lvl2pPr marL="740664" indent="-285750" algn="l" rtl="0" eaLnBrk="1" latinLnBrk="0" hangingPunct="1">
        <a:spcBef>
          <a:spcPct val="20000"/>
        </a:spcBef>
        <a:buClr>
          <a:schemeClr val="tx2">
            <a:lumMod val="75000"/>
          </a:schemeClr>
        </a:buClr>
        <a:buSzPct val="90000"/>
        <a:buFont typeface="Arial"/>
        <a:buChar char="•"/>
        <a:defRPr kumimoji="0" sz="2600" kern="1200">
          <a:solidFill>
            <a:schemeClr val="tx1"/>
          </a:solidFill>
          <a:latin typeface="Myriad Pro"/>
          <a:ea typeface="+mn-ea"/>
          <a:cs typeface="+mn-cs"/>
        </a:defRPr>
      </a:lvl2pPr>
      <a:lvl3pPr marL="996696" indent="-228600" algn="l" rtl="0" eaLnBrk="1" latinLnBrk="0" hangingPunct="1">
        <a:spcBef>
          <a:spcPct val="20000"/>
        </a:spcBef>
        <a:buClr>
          <a:schemeClr val="tx2">
            <a:lumMod val="75000"/>
          </a:schemeClr>
        </a:buClr>
        <a:buFont typeface="Arial"/>
        <a:buChar char="•"/>
        <a:defRPr kumimoji="0" sz="2400" kern="1200">
          <a:solidFill>
            <a:schemeClr val="tx1"/>
          </a:solidFill>
          <a:latin typeface="Myriad Pro"/>
          <a:ea typeface="+mn-ea"/>
          <a:cs typeface="+mn-cs"/>
        </a:defRPr>
      </a:lvl3pPr>
      <a:lvl4pPr marL="1261872" indent="-228600" algn="l" rtl="0" eaLnBrk="1" latinLnBrk="0" hangingPunct="1">
        <a:spcBef>
          <a:spcPct val="20000"/>
        </a:spcBef>
        <a:buClr>
          <a:schemeClr val="tx2">
            <a:lumMod val="75000"/>
          </a:schemeClr>
        </a:buClr>
        <a:buFont typeface="Arial"/>
        <a:buChar char="•"/>
        <a:defRPr kumimoji="0" sz="2200" kern="1200">
          <a:solidFill>
            <a:schemeClr val="tx1"/>
          </a:solidFill>
          <a:latin typeface="Myriad Pro"/>
          <a:ea typeface="+mn-ea"/>
          <a:cs typeface="+mn-cs"/>
        </a:defRPr>
      </a:lvl4pPr>
      <a:lvl5pPr marL="1481328" indent="-210312" algn="l" rtl="0" eaLnBrk="1" latinLnBrk="0" hangingPunct="1">
        <a:spcBef>
          <a:spcPct val="20000"/>
        </a:spcBef>
        <a:buClr>
          <a:schemeClr val="tx2">
            <a:lumMod val="75000"/>
          </a:schemeClr>
        </a:buClr>
        <a:buFont typeface="Arial"/>
        <a:buChar char="•"/>
        <a:defRPr kumimoji="0" sz="2000" kern="1200">
          <a:solidFill>
            <a:schemeClr val="tx1"/>
          </a:solidFill>
          <a:latin typeface="Myriad Pro"/>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8 HLEG S|B pp 1-40_15.9.10_Page_01_Image_0001.jpg"/>
          <p:cNvPicPr>
            <a:picLocks noChangeAspect="1"/>
          </p:cNvPicPr>
          <p:nvPr/>
        </p:nvPicPr>
        <p:blipFill>
          <a:blip r:embed="rId2">
            <a:alphaModFix/>
          </a:blip>
          <a:srcRect t="12144" b="26491"/>
          <a:stretch>
            <a:fillRect/>
          </a:stretch>
        </p:blipFill>
        <p:spPr>
          <a:xfrm>
            <a:off x="0" y="364372"/>
            <a:ext cx="9144000" cy="5611327"/>
          </a:xfrm>
          <a:prstGeom prst="rect">
            <a:avLst/>
          </a:prstGeom>
        </p:spPr>
      </p:pic>
      <p:sp>
        <p:nvSpPr>
          <p:cNvPr id="2" name="Title 1"/>
          <p:cNvSpPr>
            <a:spLocks noGrp="1"/>
          </p:cNvSpPr>
          <p:nvPr>
            <p:ph type="ctrTitle"/>
          </p:nvPr>
        </p:nvSpPr>
        <p:spPr>
          <a:xfrm>
            <a:off x="914400" y="3127023"/>
            <a:ext cx="7772400" cy="2735786"/>
          </a:xfrm>
        </p:spPr>
        <p:txBody>
          <a:bodyPr/>
          <a:lstStyle/>
          <a:p>
            <a:pPr algn="ctr"/>
            <a:r>
              <a:rPr lang="en-US" dirty="0" smtClean="0">
                <a:solidFill>
                  <a:srgbClr val="FF0000"/>
                </a:solidFill>
              </a:rPr>
              <a:t>Riding the wave</a:t>
            </a:r>
            <a:br>
              <a:rPr lang="en-US" dirty="0" smtClean="0">
                <a:solidFill>
                  <a:srgbClr val="FF0000"/>
                </a:solidFill>
              </a:rPr>
            </a:br>
            <a:r>
              <a:rPr lang="en-US" dirty="0" smtClean="0">
                <a:solidFill>
                  <a:srgbClr val="FF0000"/>
                </a:solidFill>
              </a:rPr>
              <a:t/>
            </a:r>
            <a:br>
              <a:rPr lang="en-US" dirty="0" smtClean="0">
                <a:solidFill>
                  <a:srgbClr val="FF0000"/>
                </a:solidFill>
              </a:rPr>
            </a:br>
            <a:r>
              <a:rPr lang="en-US" sz="2800" dirty="0" smtClean="0">
                <a:solidFill>
                  <a:srgbClr val="FF0000"/>
                </a:solidFill>
              </a:rPr>
              <a:t>How Europe can gain from the rising tide of scientific data</a:t>
            </a:r>
            <a:r>
              <a:rPr lang="en-US" dirty="0" smtClean="0"/>
              <a:t> </a:t>
            </a:r>
            <a:br>
              <a:rPr lang="en-US" dirty="0" smtClean="0"/>
            </a:br>
            <a:r>
              <a:rPr lang="en-US" sz="2800" dirty="0" smtClean="0">
                <a:solidFill>
                  <a:srgbClr val="FF0000"/>
                </a:solidFill>
              </a:rPr>
              <a:t>a vision for 2030</a:t>
            </a:r>
            <a:endParaRPr lang="en-US" sz="2800" dirty="0">
              <a:solidFill>
                <a:srgbClr val="FF0000"/>
              </a:solidFill>
            </a:endParaRPr>
          </a:p>
        </p:txBody>
      </p:sp>
      <p:sp>
        <p:nvSpPr>
          <p:cNvPr id="3" name="Subtitle 2"/>
          <p:cNvSpPr>
            <a:spLocks noGrp="1"/>
          </p:cNvSpPr>
          <p:nvPr>
            <p:ph type="subTitle" idx="1"/>
          </p:nvPr>
        </p:nvSpPr>
        <p:spPr>
          <a:xfrm>
            <a:off x="914400" y="5836356"/>
            <a:ext cx="7772400" cy="1021644"/>
          </a:xfrm>
        </p:spPr>
        <p:txBody>
          <a:bodyPr>
            <a:noAutofit/>
          </a:bodyPr>
          <a:lstStyle/>
          <a:p>
            <a:pPr lvl="0">
              <a:defRPr/>
            </a:pPr>
            <a:r>
              <a:rPr lang="en-US" sz="1800" dirty="0" smtClean="0"/>
              <a:t>Final Report of the High Level Expert </a:t>
            </a:r>
          </a:p>
          <a:p>
            <a:pPr lvl="0">
              <a:defRPr/>
            </a:pPr>
            <a:r>
              <a:rPr lang="en-US" sz="1800" dirty="0" smtClean="0"/>
              <a:t>Group on Scientific Data to be launched 6 Oct 2010</a:t>
            </a:r>
          </a:p>
          <a:p>
            <a:pPr lvl="0" algn="r">
              <a:defRPr/>
            </a:pPr>
            <a:r>
              <a:rPr lang="en-US" sz="1800" i="1" dirty="0" smtClean="0"/>
              <a:t>John Wood, Chair</a:t>
            </a:r>
            <a:endParaRPr lang="en-US" sz="1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Global </a:t>
            </a:r>
            <a:r>
              <a:rPr lang="en-US" dirty="0" err="1" smtClean="0"/>
              <a:t>collaboratories</a:t>
            </a:r>
            <a:r>
              <a:rPr lang="en-US" dirty="0" smtClean="0"/>
              <a:t>  </a:t>
            </a:r>
            <a:endParaRPr lang="en-US" dirty="0"/>
          </a:p>
        </p:txBody>
      </p:sp>
      <p:sp>
        <p:nvSpPr>
          <p:cNvPr id="5" name="Rectangle 2"/>
          <p:cNvSpPr>
            <a:spLocks noGrp="1" noChangeArrowheads="1"/>
          </p:cNvSpPr>
          <p:nvPr>
            <p:ph idx="4294967295"/>
          </p:nvPr>
        </p:nvSpPr>
        <p:spPr>
          <a:xfrm>
            <a:off x="4046706" y="2297419"/>
            <a:ext cx="4640094" cy="3733800"/>
          </a:xfrm>
        </p:spPr>
        <p:txBody>
          <a:bodyPr vert="horz">
            <a:normAutofit/>
          </a:bodyPr>
          <a:lstStyle/>
          <a:p>
            <a:pPr algn="just">
              <a:spcBef>
                <a:spcPts val="1200"/>
              </a:spcBef>
              <a:buClr>
                <a:schemeClr val="tx1"/>
              </a:buClr>
              <a:tabLst>
                <a:tab pos="265113"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8088" algn="l"/>
                <a:tab pos="8005763" algn="l"/>
                <a:tab pos="8455025" algn="l"/>
                <a:tab pos="8904288" algn="l"/>
              </a:tabLst>
            </a:pPr>
            <a:r>
              <a:rPr lang="en-GB" sz="2000" dirty="0" smtClean="0"/>
              <a:t>They can engage in whole new forms of scientific inquiry and treat information at a scale we are only beginning to see.</a:t>
            </a:r>
          </a:p>
          <a:p>
            <a:pPr algn="just">
              <a:spcBef>
                <a:spcPts val="1200"/>
              </a:spcBef>
              <a:buClr>
                <a:schemeClr val="tx1"/>
              </a:buClr>
              <a:tabLst>
                <a:tab pos="265113"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8088" algn="l"/>
                <a:tab pos="8005763" algn="l"/>
                <a:tab pos="8455025" algn="l"/>
                <a:tab pos="8904288" algn="l"/>
              </a:tabLst>
            </a:pPr>
            <a:r>
              <a:rPr lang="en-GB" sz="2000" dirty="0" smtClean="0"/>
              <a:t>… and help us solving today’s Grand Challenges such as climate change and energy supply.</a:t>
            </a:r>
          </a:p>
        </p:txBody>
      </p:sp>
      <p:grpSp>
        <p:nvGrpSpPr>
          <p:cNvPr id="6" name="Groupe 5"/>
          <p:cNvGrpSpPr/>
          <p:nvPr/>
        </p:nvGrpSpPr>
        <p:grpSpPr>
          <a:xfrm>
            <a:off x="1249740" y="2747469"/>
            <a:ext cx="2376264" cy="2650214"/>
            <a:chOff x="611188" y="2778466"/>
            <a:chExt cx="2817812" cy="2722222"/>
          </a:xfrm>
          <a:effectLst>
            <a:outerShdw blurRad="50800" dist="38100" dir="8100000" algn="tr" rotWithShape="0">
              <a:prstClr val="black">
                <a:alpha val="40000"/>
              </a:prstClr>
            </a:outerShdw>
          </a:effectLst>
          <a:scene3d>
            <a:camera prst="perspectiveFront" fov="3300000">
              <a:rot lat="486000" lon="19530000" rev="174000"/>
            </a:camera>
            <a:lightRig rig="harsh" dir="t">
              <a:rot lat="0" lon="0" rev="3000000"/>
            </a:lightRig>
          </a:scene3d>
        </p:grpSpPr>
        <p:pic>
          <p:nvPicPr>
            <p:cNvPr id="7" name="Picture 26" descr="protein3"/>
            <p:cNvPicPr>
              <a:picLocks noChangeAspect="1" noChangeArrowheads="1"/>
            </p:cNvPicPr>
            <p:nvPr/>
          </p:nvPicPr>
          <p:blipFill>
            <a:blip r:embed="rId2" cstate="print"/>
            <a:srcRect/>
            <a:stretch>
              <a:fillRect/>
            </a:stretch>
          </p:blipFill>
          <p:spPr bwMode="auto">
            <a:xfrm>
              <a:off x="2212089" y="4709954"/>
              <a:ext cx="896448" cy="674533"/>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0" name="Picture 22" descr="protein1"/>
            <p:cNvPicPr>
              <a:picLocks noChangeAspect="1" noChangeArrowheads="1"/>
            </p:cNvPicPr>
            <p:nvPr/>
          </p:nvPicPr>
          <p:blipFill>
            <a:blip r:embed="rId3" cstate="print"/>
            <a:srcRect/>
            <a:stretch>
              <a:fillRect/>
            </a:stretch>
          </p:blipFill>
          <p:spPr bwMode="auto">
            <a:xfrm>
              <a:off x="611188" y="3295702"/>
              <a:ext cx="986799" cy="938111"/>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1" name="Picture 17" descr="genome2"/>
            <p:cNvPicPr>
              <a:picLocks noChangeAspect="1" noChangeArrowheads="1"/>
            </p:cNvPicPr>
            <p:nvPr/>
          </p:nvPicPr>
          <p:blipFill>
            <a:blip r:embed="rId4" cstate="print"/>
            <a:srcRect/>
            <a:stretch>
              <a:fillRect/>
            </a:stretch>
          </p:blipFill>
          <p:spPr bwMode="auto">
            <a:xfrm>
              <a:off x="931651" y="3617381"/>
              <a:ext cx="1294556" cy="1883307"/>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2" name="Picture 14" descr="palais"/>
            <p:cNvPicPr>
              <a:picLocks noChangeAspect="1" noChangeArrowheads="1"/>
            </p:cNvPicPr>
            <p:nvPr/>
          </p:nvPicPr>
          <p:blipFill>
            <a:blip r:embed="rId5" cstate="print"/>
            <a:srcRect/>
            <a:stretch>
              <a:fillRect/>
            </a:stretch>
          </p:blipFill>
          <p:spPr bwMode="auto">
            <a:xfrm>
              <a:off x="1723363" y="3015510"/>
              <a:ext cx="1705637" cy="1659308"/>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3" name="Picture 5"/>
            <p:cNvPicPr>
              <a:picLocks noChangeAspect="1" noChangeArrowheads="1"/>
            </p:cNvPicPr>
            <p:nvPr/>
          </p:nvPicPr>
          <p:blipFill>
            <a:blip r:embed="rId6" cstate="print"/>
            <a:srcRect l="19638"/>
            <a:stretch>
              <a:fillRect/>
            </a:stretch>
          </p:blipFill>
          <p:spPr bwMode="auto">
            <a:xfrm>
              <a:off x="1123646" y="3678607"/>
              <a:ext cx="1092705" cy="934601"/>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4" name="Picture 7" descr="VenusExpress"/>
            <p:cNvPicPr>
              <a:picLocks noChangeAspect="1" noChangeArrowheads="1"/>
            </p:cNvPicPr>
            <p:nvPr/>
          </p:nvPicPr>
          <p:blipFill>
            <a:blip r:embed="rId7" cstate="print"/>
            <a:srcRect/>
            <a:stretch>
              <a:fillRect/>
            </a:stretch>
          </p:blipFill>
          <p:spPr bwMode="auto">
            <a:xfrm>
              <a:off x="1630865" y="4010677"/>
              <a:ext cx="739990" cy="760212"/>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5" name="Picture 9" descr="BioDiv"/>
            <p:cNvPicPr>
              <a:picLocks noChangeAspect="1" noChangeArrowheads="1"/>
            </p:cNvPicPr>
            <p:nvPr/>
          </p:nvPicPr>
          <p:blipFill>
            <a:blip r:embed="rId8" cstate="print"/>
            <a:srcRect/>
            <a:stretch>
              <a:fillRect/>
            </a:stretch>
          </p:blipFill>
          <p:spPr bwMode="auto">
            <a:xfrm>
              <a:off x="1630865" y="3489598"/>
              <a:ext cx="794880" cy="669362"/>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6" name="Picture 8"/>
            <p:cNvPicPr>
              <a:picLocks noChangeAspect="1" noChangeArrowheads="1"/>
            </p:cNvPicPr>
            <p:nvPr/>
          </p:nvPicPr>
          <p:blipFill>
            <a:blip r:embed="rId9" cstate="print"/>
            <a:srcRect/>
            <a:stretch>
              <a:fillRect/>
            </a:stretch>
          </p:blipFill>
          <p:spPr bwMode="auto">
            <a:xfrm>
              <a:off x="1585123" y="2778466"/>
              <a:ext cx="737957" cy="744548"/>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7" name="Picture 4"/>
            <p:cNvPicPr>
              <a:picLocks noChangeAspect="1" noChangeArrowheads="1"/>
            </p:cNvPicPr>
            <p:nvPr/>
          </p:nvPicPr>
          <p:blipFill>
            <a:blip r:embed="rId10" cstate="print"/>
            <a:srcRect/>
            <a:stretch>
              <a:fillRect/>
            </a:stretch>
          </p:blipFill>
          <p:spPr bwMode="auto">
            <a:xfrm>
              <a:off x="1285852" y="3214686"/>
              <a:ext cx="609600" cy="695325"/>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8" name="Picture 5"/>
            <p:cNvPicPr>
              <a:picLocks noChangeAspect="1" noChangeArrowheads="1"/>
            </p:cNvPicPr>
            <p:nvPr/>
          </p:nvPicPr>
          <p:blipFill>
            <a:blip r:embed="rId11" cstate="print"/>
            <a:srcRect/>
            <a:stretch>
              <a:fillRect/>
            </a:stretch>
          </p:blipFill>
          <p:spPr bwMode="auto">
            <a:xfrm>
              <a:off x="2214546" y="3857628"/>
              <a:ext cx="647700" cy="571500"/>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Global </a:t>
            </a:r>
            <a:r>
              <a:rPr lang="en-US" dirty="0" err="1" smtClean="0"/>
              <a:t>collaboratories</a:t>
            </a:r>
            <a:r>
              <a:rPr lang="en-US" dirty="0" smtClean="0"/>
              <a:t>  </a:t>
            </a:r>
            <a:endParaRPr lang="en-US" dirty="0"/>
          </a:p>
        </p:txBody>
      </p:sp>
      <p:pic>
        <p:nvPicPr>
          <p:cNvPr id="8" name="Picture 4"/>
          <p:cNvPicPr>
            <a:picLocks noChangeAspect="1" noChangeArrowheads="1"/>
          </p:cNvPicPr>
          <p:nvPr/>
        </p:nvPicPr>
        <p:blipFill>
          <a:blip r:embed="rId2" cstate="print"/>
          <a:srcRect/>
          <a:stretch>
            <a:fillRect/>
          </a:stretch>
        </p:blipFill>
        <p:spPr bwMode="auto">
          <a:xfrm>
            <a:off x="914399" y="2404347"/>
            <a:ext cx="2490281" cy="324159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Rectangle 2"/>
          <p:cNvSpPr>
            <a:spLocks noGrp="1" noChangeArrowheads="1"/>
          </p:cNvSpPr>
          <p:nvPr>
            <p:ph idx="4294967295"/>
          </p:nvPr>
        </p:nvSpPr>
        <p:spPr>
          <a:xfrm>
            <a:off x="3754877" y="2292075"/>
            <a:ext cx="4954148" cy="3733800"/>
          </a:xfrm>
        </p:spPr>
        <p:txBody>
          <a:bodyPr vert="horz">
            <a:normAutofit/>
          </a:bodyPr>
          <a:lstStyle/>
          <a:p>
            <a:pPr algn="just">
              <a:lnSpc>
                <a:spcPct val="100000"/>
              </a:lnSpc>
              <a:spcBef>
                <a:spcPts val="1200"/>
              </a:spcBef>
              <a:buClr>
                <a:schemeClr val="tx1"/>
              </a:buClr>
              <a:tabLst>
                <a:tab pos="265113"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8088" algn="l"/>
                <a:tab pos="8005763" algn="l"/>
                <a:tab pos="8455025" algn="l"/>
                <a:tab pos="8904288" algn="l"/>
              </a:tabLst>
            </a:pPr>
            <a:r>
              <a:rPr lang="en-GB" sz="2000" dirty="0" smtClean="0"/>
              <a:t>With a proper scientific e-Infrastructure, researchers in different domains can collaborate on the same data set, finding new insights.</a:t>
            </a:r>
          </a:p>
          <a:p>
            <a:pPr algn="just">
              <a:lnSpc>
                <a:spcPct val="100000"/>
              </a:lnSpc>
              <a:spcBef>
                <a:spcPts val="1200"/>
              </a:spcBef>
              <a:buClr>
                <a:schemeClr val="tx1"/>
              </a:buClr>
              <a:tabLst>
                <a:tab pos="265113"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8088" algn="l"/>
                <a:tab pos="8005763" algn="l"/>
                <a:tab pos="8455025" algn="l"/>
                <a:tab pos="8904288" algn="l"/>
              </a:tabLst>
            </a:pPr>
            <a:r>
              <a:rPr lang="en-GB" sz="2000" dirty="0" smtClean="0"/>
              <a:t>They can share the data across the globe, protecting its integrity and checking its provenance.</a:t>
            </a:r>
          </a:p>
          <a:p>
            <a:pPr algn="just">
              <a:lnSpc>
                <a:spcPct val="100000"/>
              </a:lnSpc>
              <a:spcBef>
                <a:spcPts val="1200"/>
              </a:spcBef>
              <a:buClr>
                <a:schemeClr val="tx1"/>
              </a:buClr>
              <a:tabLst>
                <a:tab pos="265113"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8088" algn="l"/>
                <a:tab pos="8005763" algn="l"/>
                <a:tab pos="8455025" algn="l"/>
                <a:tab pos="8904288" algn="l"/>
              </a:tabLst>
            </a:pPr>
            <a:r>
              <a:rPr lang="en-GB" sz="2000" dirty="0" smtClean="0"/>
              <a:t>They can use, re-use and combine data, increasing productivity.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476375" y="3141663"/>
            <a:ext cx="64008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0" dirty="0">
                <a:latin typeface="Arial" charset="0"/>
              </a:rPr>
              <a:t>Large-scale e-Infrastructures for </a:t>
            </a:r>
            <a:br>
              <a:rPr lang="en-US" b="0" dirty="0">
                <a:latin typeface="Arial" charset="0"/>
              </a:rPr>
            </a:br>
            <a:r>
              <a:rPr lang="en-US" b="0" dirty="0">
                <a:latin typeface="Arial" charset="0"/>
              </a:rPr>
              <a:t>Biodiversity Research</a:t>
            </a:r>
          </a:p>
          <a:p>
            <a:pPr>
              <a:spcBef>
                <a:spcPct val="20000"/>
              </a:spcBef>
              <a:buClr>
                <a:srgbClr val="00607D"/>
              </a:buClr>
              <a:buFont typeface="Wingdings" pitchFamily="2" charset="2"/>
              <a:buNone/>
            </a:pPr>
            <a:endParaRPr lang="en-US" sz="1400" b="0" dirty="0">
              <a:solidFill>
                <a:srgbClr val="4D9177"/>
              </a:solidFill>
              <a:latin typeface="Arial" charset="0"/>
            </a:endParaRPr>
          </a:p>
        </p:txBody>
      </p:sp>
      <p:pic>
        <p:nvPicPr>
          <p:cNvPr id="29699" name="Picture 3" descr="sit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63676"/>
            <a:ext cx="9144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header PPt 8c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989138"/>
            <a:ext cx="73453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349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aysage et plu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52" y="1396645"/>
            <a:ext cx="6019800" cy="388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Rectangle 3"/>
          <p:cNvSpPr>
            <a:spLocks noChangeArrowheads="1"/>
          </p:cNvSpPr>
          <p:nvPr/>
        </p:nvSpPr>
        <p:spPr bwMode="auto">
          <a:xfrm>
            <a:off x="4267200" y="3124200"/>
            <a:ext cx="914400" cy="2159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26980" name="Rectangle 4"/>
          <p:cNvSpPr>
            <a:spLocks noChangeArrowheads="1"/>
          </p:cNvSpPr>
          <p:nvPr/>
        </p:nvSpPr>
        <p:spPr bwMode="auto">
          <a:xfrm>
            <a:off x="4267200" y="3340100"/>
            <a:ext cx="914400" cy="2159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26981" name="Rectangle 5"/>
          <p:cNvSpPr>
            <a:spLocks noChangeArrowheads="1"/>
          </p:cNvSpPr>
          <p:nvPr/>
        </p:nvSpPr>
        <p:spPr bwMode="auto">
          <a:xfrm>
            <a:off x="4267200" y="3557588"/>
            <a:ext cx="914400" cy="2508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26982" name="Line 6"/>
          <p:cNvSpPr>
            <a:spLocks noChangeShapeType="1"/>
          </p:cNvSpPr>
          <p:nvPr/>
        </p:nvSpPr>
        <p:spPr bwMode="auto">
          <a:xfrm flipV="1">
            <a:off x="4724400" y="2057400"/>
            <a:ext cx="1143000" cy="1371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6983" name="AutoShape 7"/>
          <p:cNvSpPr>
            <a:spLocks noChangeArrowheads="1"/>
          </p:cNvSpPr>
          <p:nvPr/>
        </p:nvSpPr>
        <p:spPr bwMode="auto">
          <a:xfrm rot="-1258511">
            <a:off x="288114" y="1612106"/>
            <a:ext cx="1189038" cy="3887788"/>
          </a:xfrm>
          <a:prstGeom prst="curvedRightArrow">
            <a:avLst>
              <a:gd name="adj1" fmla="val 65394"/>
              <a:gd name="adj2" fmla="val 130788"/>
              <a:gd name="adj3" fmla="val 33333"/>
            </a:avLst>
          </a:prstGeom>
          <a:solidFill>
            <a:schemeClr val="accent1"/>
          </a:solidFill>
          <a:ln w="9525">
            <a:solidFill>
              <a:schemeClr val="tx1"/>
            </a:solidFill>
            <a:miter lim="800000"/>
            <a:headEnd/>
            <a:tailEnd/>
          </a:ln>
        </p:spPr>
        <p:txBody>
          <a:bodyPr wrap="none" anchor="ctr"/>
          <a:lstStyle/>
          <a:p>
            <a:endParaRPr lang="en-GB"/>
          </a:p>
        </p:txBody>
      </p:sp>
      <p:sp>
        <p:nvSpPr>
          <p:cNvPr id="126984" name="AutoShape 8"/>
          <p:cNvSpPr>
            <a:spLocks noChangeArrowheads="1"/>
          </p:cNvSpPr>
          <p:nvPr/>
        </p:nvSpPr>
        <p:spPr bwMode="auto">
          <a:xfrm rot="1120745">
            <a:off x="5871912" y="1629937"/>
            <a:ext cx="1227138" cy="3798888"/>
          </a:xfrm>
          <a:prstGeom prst="curvedLeftArrow">
            <a:avLst>
              <a:gd name="adj1" fmla="val 61915"/>
              <a:gd name="adj2" fmla="val 123829"/>
              <a:gd name="adj3" fmla="val 33333"/>
            </a:avLst>
          </a:prstGeom>
          <a:solidFill>
            <a:schemeClr val="accent1"/>
          </a:solidFill>
          <a:ln w="9525">
            <a:solidFill>
              <a:schemeClr val="tx1"/>
            </a:solidFill>
            <a:miter lim="800000"/>
            <a:headEnd/>
            <a:tailEnd/>
          </a:ln>
        </p:spPr>
        <p:txBody>
          <a:bodyPr wrap="none" anchor="ctr"/>
          <a:lstStyle/>
          <a:p>
            <a:endParaRPr lang="en-GB"/>
          </a:p>
        </p:txBody>
      </p:sp>
      <p:sp>
        <p:nvSpPr>
          <p:cNvPr id="126985" name="Text Box 9"/>
          <p:cNvSpPr txBox="1">
            <a:spLocks noChangeArrowheads="1"/>
          </p:cNvSpPr>
          <p:nvPr/>
        </p:nvSpPr>
        <p:spPr bwMode="auto">
          <a:xfrm>
            <a:off x="6353286" y="165054"/>
            <a:ext cx="25701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99"/>
                </a:solidFill>
                <a:latin typeface="Times New Roman" pitchFamily="18" charset="0"/>
              </a:defRPr>
            </a:lvl1pPr>
            <a:lvl2pPr marL="742950" indent="-285750">
              <a:defRPr sz="3200" b="1">
                <a:solidFill>
                  <a:srgbClr val="000099"/>
                </a:solidFill>
                <a:latin typeface="Times New Roman" pitchFamily="18" charset="0"/>
              </a:defRPr>
            </a:lvl2pPr>
            <a:lvl3pPr marL="1143000" indent="-228600">
              <a:defRPr sz="3200" b="1">
                <a:solidFill>
                  <a:srgbClr val="000099"/>
                </a:solidFill>
                <a:latin typeface="Times New Roman" pitchFamily="18" charset="0"/>
              </a:defRPr>
            </a:lvl3pPr>
            <a:lvl4pPr marL="1600200" indent="-228600">
              <a:defRPr sz="3200" b="1">
                <a:solidFill>
                  <a:srgbClr val="000099"/>
                </a:solidFill>
                <a:latin typeface="Times New Roman" pitchFamily="18" charset="0"/>
              </a:defRPr>
            </a:lvl4pPr>
            <a:lvl5pPr marL="2057400" indent="-228600">
              <a:defRPr sz="3200" b="1">
                <a:solidFill>
                  <a:srgbClr val="000099"/>
                </a:solidFill>
                <a:latin typeface="Times New Roman" pitchFamily="18" charset="0"/>
              </a:defRPr>
            </a:lvl5pPr>
            <a:lvl6pPr marL="2514600" indent="-228600" algn="ctr" eaLnBrk="0" fontAlgn="base" hangingPunct="0">
              <a:spcBef>
                <a:spcPct val="0"/>
              </a:spcBef>
              <a:spcAft>
                <a:spcPct val="0"/>
              </a:spcAft>
              <a:defRPr sz="3200" b="1">
                <a:solidFill>
                  <a:srgbClr val="000099"/>
                </a:solidFill>
                <a:latin typeface="Times New Roman" pitchFamily="18" charset="0"/>
              </a:defRPr>
            </a:lvl6pPr>
            <a:lvl7pPr marL="2971800" indent="-228600" algn="ctr" eaLnBrk="0" fontAlgn="base" hangingPunct="0">
              <a:spcBef>
                <a:spcPct val="0"/>
              </a:spcBef>
              <a:spcAft>
                <a:spcPct val="0"/>
              </a:spcAft>
              <a:defRPr sz="3200" b="1">
                <a:solidFill>
                  <a:srgbClr val="000099"/>
                </a:solidFill>
                <a:latin typeface="Times New Roman" pitchFamily="18" charset="0"/>
              </a:defRPr>
            </a:lvl7pPr>
            <a:lvl8pPr marL="3429000" indent="-228600" algn="ctr" eaLnBrk="0" fontAlgn="base" hangingPunct="0">
              <a:spcBef>
                <a:spcPct val="0"/>
              </a:spcBef>
              <a:spcAft>
                <a:spcPct val="0"/>
              </a:spcAft>
              <a:defRPr sz="3200" b="1">
                <a:solidFill>
                  <a:srgbClr val="000099"/>
                </a:solidFill>
                <a:latin typeface="Times New Roman" pitchFamily="18" charset="0"/>
              </a:defRPr>
            </a:lvl8pPr>
            <a:lvl9pPr marL="3886200" indent="-228600" algn="ctr" eaLnBrk="0" fontAlgn="base" hangingPunct="0">
              <a:spcBef>
                <a:spcPct val="0"/>
              </a:spcBef>
              <a:spcAft>
                <a:spcPct val="0"/>
              </a:spcAft>
              <a:defRPr sz="3200" b="1">
                <a:solidFill>
                  <a:srgbClr val="000099"/>
                </a:solidFill>
                <a:latin typeface="Times New Roman" pitchFamily="18" charset="0"/>
              </a:defRPr>
            </a:lvl9pPr>
          </a:lstStyle>
          <a:p>
            <a:pPr algn="l" eaLnBrk="1" hangingPunct="1"/>
            <a:r>
              <a:rPr lang="en-US" sz="1400" b="0" dirty="0">
                <a:solidFill>
                  <a:schemeClr val="tx1"/>
                </a:solidFill>
                <a:latin typeface="Verdana" pitchFamily="34" charset="0"/>
                <a:ea typeface="MS PGothic" pitchFamily="34" charset="-128"/>
              </a:rPr>
              <a:t>Experimentation on a few</a:t>
            </a:r>
          </a:p>
          <a:p>
            <a:pPr algn="l" eaLnBrk="1" hangingPunct="1"/>
            <a:r>
              <a:rPr lang="en-US" sz="1400" b="0" dirty="0">
                <a:solidFill>
                  <a:schemeClr val="tx1"/>
                </a:solidFill>
                <a:latin typeface="Verdana" pitchFamily="34" charset="0"/>
                <a:ea typeface="MS PGothic" pitchFamily="34" charset="-128"/>
              </a:rPr>
              <a:t>parameters is not enough:</a:t>
            </a:r>
          </a:p>
          <a:p>
            <a:pPr algn="l" eaLnBrk="1" hangingPunct="1"/>
            <a:endParaRPr lang="en-US" sz="1400" b="0" dirty="0">
              <a:solidFill>
                <a:schemeClr val="tx1"/>
              </a:solidFill>
              <a:latin typeface="Verdana" pitchFamily="34" charset="0"/>
              <a:ea typeface="MS PGothic" pitchFamily="34" charset="-128"/>
            </a:endParaRPr>
          </a:p>
          <a:p>
            <a:pPr algn="l" eaLnBrk="1" hangingPunct="1"/>
            <a:r>
              <a:rPr lang="en-US" sz="1400" b="0" dirty="0">
                <a:solidFill>
                  <a:schemeClr val="tx1"/>
                </a:solidFill>
                <a:latin typeface="Verdana" pitchFamily="34" charset="0"/>
                <a:ea typeface="MS PGothic" pitchFamily="34" charset="-128"/>
              </a:rPr>
              <a:t>Limitations to scaling up </a:t>
            </a:r>
          </a:p>
          <a:p>
            <a:pPr algn="l" eaLnBrk="1" hangingPunct="1"/>
            <a:r>
              <a:rPr lang="en-US" sz="1400" b="0" dirty="0">
                <a:solidFill>
                  <a:schemeClr val="tx1"/>
                </a:solidFill>
                <a:latin typeface="Verdana" pitchFamily="34" charset="0"/>
                <a:ea typeface="MS PGothic" pitchFamily="34" charset="-128"/>
              </a:rPr>
              <a:t>results for understanding </a:t>
            </a:r>
          </a:p>
          <a:p>
            <a:pPr algn="l" eaLnBrk="1" hangingPunct="1"/>
            <a:r>
              <a:rPr lang="en-US" sz="1400" b="0" i="1" dirty="0">
                <a:solidFill>
                  <a:schemeClr val="tx1"/>
                </a:solidFill>
                <a:latin typeface="Verdana" pitchFamily="34" charset="0"/>
                <a:ea typeface="MS PGothic" pitchFamily="34" charset="-128"/>
              </a:rPr>
              <a:t>system</a:t>
            </a:r>
            <a:r>
              <a:rPr lang="en-US" sz="1400" b="0" dirty="0">
                <a:solidFill>
                  <a:schemeClr val="tx1"/>
                </a:solidFill>
                <a:latin typeface="Verdana" pitchFamily="34" charset="0"/>
                <a:ea typeface="MS PGothic" pitchFamily="34" charset="-128"/>
              </a:rPr>
              <a:t> properties  </a:t>
            </a:r>
          </a:p>
        </p:txBody>
      </p:sp>
      <p:sp>
        <p:nvSpPr>
          <p:cNvPr id="31754" name="Text Box 10"/>
          <p:cNvSpPr txBox="1">
            <a:spLocks noChangeArrowheads="1"/>
          </p:cNvSpPr>
          <p:nvPr/>
        </p:nvSpPr>
        <p:spPr bwMode="auto">
          <a:xfrm>
            <a:off x="278606" y="338866"/>
            <a:ext cx="37099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99"/>
                </a:solidFill>
                <a:latin typeface="Times New Roman" pitchFamily="18" charset="0"/>
              </a:defRPr>
            </a:lvl1pPr>
            <a:lvl2pPr marL="742950" indent="-285750">
              <a:defRPr sz="3200" b="1">
                <a:solidFill>
                  <a:srgbClr val="000099"/>
                </a:solidFill>
                <a:latin typeface="Times New Roman" pitchFamily="18" charset="0"/>
              </a:defRPr>
            </a:lvl2pPr>
            <a:lvl3pPr marL="1143000" indent="-228600">
              <a:defRPr sz="3200" b="1">
                <a:solidFill>
                  <a:srgbClr val="000099"/>
                </a:solidFill>
                <a:latin typeface="Times New Roman" pitchFamily="18" charset="0"/>
              </a:defRPr>
            </a:lvl3pPr>
            <a:lvl4pPr marL="1600200" indent="-228600">
              <a:defRPr sz="3200" b="1">
                <a:solidFill>
                  <a:srgbClr val="000099"/>
                </a:solidFill>
                <a:latin typeface="Times New Roman" pitchFamily="18" charset="0"/>
              </a:defRPr>
            </a:lvl4pPr>
            <a:lvl5pPr marL="2057400" indent="-228600">
              <a:defRPr sz="3200" b="1">
                <a:solidFill>
                  <a:srgbClr val="000099"/>
                </a:solidFill>
                <a:latin typeface="Times New Roman" pitchFamily="18" charset="0"/>
              </a:defRPr>
            </a:lvl5pPr>
            <a:lvl6pPr marL="2514600" indent="-228600" algn="ctr" eaLnBrk="0" fontAlgn="base" hangingPunct="0">
              <a:spcBef>
                <a:spcPct val="0"/>
              </a:spcBef>
              <a:spcAft>
                <a:spcPct val="0"/>
              </a:spcAft>
              <a:defRPr sz="3200" b="1">
                <a:solidFill>
                  <a:srgbClr val="000099"/>
                </a:solidFill>
                <a:latin typeface="Times New Roman" pitchFamily="18" charset="0"/>
              </a:defRPr>
            </a:lvl6pPr>
            <a:lvl7pPr marL="2971800" indent="-228600" algn="ctr" eaLnBrk="0" fontAlgn="base" hangingPunct="0">
              <a:spcBef>
                <a:spcPct val="0"/>
              </a:spcBef>
              <a:spcAft>
                <a:spcPct val="0"/>
              </a:spcAft>
              <a:defRPr sz="3200" b="1">
                <a:solidFill>
                  <a:srgbClr val="000099"/>
                </a:solidFill>
                <a:latin typeface="Times New Roman" pitchFamily="18" charset="0"/>
              </a:defRPr>
            </a:lvl7pPr>
            <a:lvl8pPr marL="3429000" indent="-228600" algn="ctr" eaLnBrk="0" fontAlgn="base" hangingPunct="0">
              <a:spcBef>
                <a:spcPct val="0"/>
              </a:spcBef>
              <a:spcAft>
                <a:spcPct val="0"/>
              </a:spcAft>
              <a:defRPr sz="3200" b="1">
                <a:solidFill>
                  <a:srgbClr val="000099"/>
                </a:solidFill>
                <a:latin typeface="Times New Roman" pitchFamily="18" charset="0"/>
              </a:defRPr>
            </a:lvl8pPr>
            <a:lvl9pPr marL="3886200" indent="-228600" algn="ctr" eaLnBrk="0" fontAlgn="base" hangingPunct="0">
              <a:spcBef>
                <a:spcPct val="0"/>
              </a:spcBef>
              <a:spcAft>
                <a:spcPct val="0"/>
              </a:spcAft>
              <a:defRPr sz="3200" b="1">
                <a:solidFill>
                  <a:srgbClr val="000099"/>
                </a:solidFill>
                <a:latin typeface="Times New Roman" pitchFamily="18" charset="0"/>
              </a:defRPr>
            </a:lvl9pPr>
          </a:lstStyle>
          <a:p>
            <a:pPr algn="l" eaLnBrk="1" hangingPunct="1"/>
            <a:r>
              <a:rPr lang="en-AU" sz="1400" b="0" dirty="0">
                <a:solidFill>
                  <a:schemeClr val="tx1"/>
                </a:solidFill>
                <a:latin typeface="Verdana" pitchFamily="34" charset="0"/>
                <a:ea typeface="MS PGothic" pitchFamily="34" charset="-128"/>
              </a:rPr>
              <a:t>The biodiversity </a:t>
            </a:r>
            <a:r>
              <a:rPr lang="en-AU" sz="1400" b="0" i="1" dirty="0">
                <a:solidFill>
                  <a:schemeClr val="tx1"/>
                </a:solidFill>
                <a:latin typeface="Verdana" pitchFamily="34" charset="0"/>
                <a:ea typeface="MS PGothic" pitchFamily="34" charset="-128"/>
              </a:rPr>
              <a:t>system</a:t>
            </a:r>
            <a:r>
              <a:rPr lang="en-AU" sz="1400" b="0" dirty="0">
                <a:solidFill>
                  <a:schemeClr val="tx1"/>
                </a:solidFill>
                <a:latin typeface="Verdana" pitchFamily="34" charset="0"/>
                <a:ea typeface="MS PGothic" pitchFamily="34" charset="-128"/>
              </a:rPr>
              <a:t> is complex </a:t>
            </a:r>
          </a:p>
          <a:p>
            <a:pPr algn="l" eaLnBrk="1" hangingPunct="1"/>
            <a:r>
              <a:rPr lang="en-AU" sz="1400" b="0" dirty="0">
                <a:solidFill>
                  <a:schemeClr val="tx1"/>
                </a:solidFill>
                <a:latin typeface="Verdana" pitchFamily="34" charset="0"/>
                <a:ea typeface="MS PGothic" pitchFamily="34" charset="-128"/>
              </a:rPr>
              <a:t>and cannot be described by the simple </a:t>
            </a:r>
          </a:p>
          <a:p>
            <a:pPr algn="l" eaLnBrk="1" hangingPunct="1"/>
            <a:r>
              <a:rPr lang="en-AU" sz="1400" b="0" dirty="0">
                <a:solidFill>
                  <a:schemeClr val="tx1"/>
                </a:solidFill>
                <a:latin typeface="Verdana" pitchFamily="34" charset="0"/>
                <a:ea typeface="MS PGothic" pitchFamily="34" charset="-128"/>
              </a:rPr>
              <a:t>sum of its components and relations</a:t>
            </a:r>
            <a:r>
              <a:rPr lang="en-AU" sz="1800" b="0" dirty="0">
                <a:solidFill>
                  <a:schemeClr val="tx1"/>
                </a:solidFill>
                <a:ea typeface="MS PGothic" pitchFamily="34" charset="-128"/>
              </a:rPr>
              <a:t> </a:t>
            </a:r>
            <a:endParaRPr lang="en-US" sz="1800" b="0" dirty="0">
              <a:solidFill>
                <a:schemeClr val="tx1"/>
              </a:solidFill>
              <a:ea typeface="MS PGothic" pitchFamily="34" charset="-128"/>
            </a:endParaRPr>
          </a:p>
        </p:txBody>
      </p:sp>
      <p:sp>
        <p:nvSpPr>
          <p:cNvPr id="126987" name="Text Box 11"/>
          <p:cNvSpPr txBox="1">
            <a:spLocks noChangeArrowheads="1"/>
          </p:cNvSpPr>
          <p:nvPr/>
        </p:nvSpPr>
        <p:spPr bwMode="auto">
          <a:xfrm>
            <a:off x="2133600" y="5486400"/>
            <a:ext cx="373221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99"/>
                </a:solidFill>
                <a:latin typeface="Times New Roman" pitchFamily="18" charset="0"/>
              </a:defRPr>
            </a:lvl1pPr>
            <a:lvl2pPr marL="742950" indent="-285750">
              <a:defRPr sz="3200" b="1">
                <a:solidFill>
                  <a:srgbClr val="000099"/>
                </a:solidFill>
                <a:latin typeface="Times New Roman" pitchFamily="18" charset="0"/>
              </a:defRPr>
            </a:lvl2pPr>
            <a:lvl3pPr marL="1143000" indent="-228600">
              <a:defRPr sz="3200" b="1">
                <a:solidFill>
                  <a:srgbClr val="000099"/>
                </a:solidFill>
                <a:latin typeface="Times New Roman" pitchFamily="18" charset="0"/>
              </a:defRPr>
            </a:lvl3pPr>
            <a:lvl4pPr marL="1600200" indent="-228600">
              <a:defRPr sz="3200" b="1">
                <a:solidFill>
                  <a:srgbClr val="000099"/>
                </a:solidFill>
                <a:latin typeface="Times New Roman" pitchFamily="18" charset="0"/>
              </a:defRPr>
            </a:lvl4pPr>
            <a:lvl5pPr marL="2057400" indent="-228600">
              <a:defRPr sz="3200" b="1">
                <a:solidFill>
                  <a:srgbClr val="000099"/>
                </a:solidFill>
                <a:latin typeface="Times New Roman" pitchFamily="18" charset="0"/>
              </a:defRPr>
            </a:lvl5pPr>
            <a:lvl6pPr marL="2514600" indent="-228600" algn="ctr" eaLnBrk="0" fontAlgn="base" hangingPunct="0">
              <a:spcBef>
                <a:spcPct val="0"/>
              </a:spcBef>
              <a:spcAft>
                <a:spcPct val="0"/>
              </a:spcAft>
              <a:defRPr sz="3200" b="1">
                <a:solidFill>
                  <a:srgbClr val="000099"/>
                </a:solidFill>
                <a:latin typeface="Times New Roman" pitchFamily="18" charset="0"/>
              </a:defRPr>
            </a:lvl6pPr>
            <a:lvl7pPr marL="2971800" indent="-228600" algn="ctr" eaLnBrk="0" fontAlgn="base" hangingPunct="0">
              <a:spcBef>
                <a:spcPct val="0"/>
              </a:spcBef>
              <a:spcAft>
                <a:spcPct val="0"/>
              </a:spcAft>
              <a:defRPr sz="3200" b="1">
                <a:solidFill>
                  <a:srgbClr val="000099"/>
                </a:solidFill>
                <a:latin typeface="Times New Roman" pitchFamily="18" charset="0"/>
              </a:defRPr>
            </a:lvl7pPr>
            <a:lvl8pPr marL="3429000" indent="-228600" algn="ctr" eaLnBrk="0" fontAlgn="base" hangingPunct="0">
              <a:spcBef>
                <a:spcPct val="0"/>
              </a:spcBef>
              <a:spcAft>
                <a:spcPct val="0"/>
              </a:spcAft>
              <a:defRPr sz="3200" b="1">
                <a:solidFill>
                  <a:srgbClr val="000099"/>
                </a:solidFill>
                <a:latin typeface="Times New Roman" pitchFamily="18" charset="0"/>
              </a:defRPr>
            </a:lvl8pPr>
            <a:lvl9pPr marL="3886200" indent="-228600" algn="ctr" eaLnBrk="0" fontAlgn="base" hangingPunct="0">
              <a:spcBef>
                <a:spcPct val="0"/>
              </a:spcBef>
              <a:spcAft>
                <a:spcPct val="0"/>
              </a:spcAft>
              <a:defRPr sz="3200" b="1">
                <a:solidFill>
                  <a:srgbClr val="000099"/>
                </a:solidFill>
                <a:latin typeface="Times New Roman" pitchFamily="18" charset="0"/>
              </a:defRPr>
            </a:lvl9pPr>
          </a:lstStyle>
          <a:p>
            <a:pPr algn="l" eaLnBrk="1" hangingPunct="1"/>
            <a:r>
              <a:rPr lang="en-US" sz="1400" b="0">
                <a:solidFill>
                  <a:schemeClr val="tx1"/>
                </a:solidFill>
                <a:latin typeface="Verdana" pitchFamily="34" charset="0"/>
                <a:ea typeface="MS PGothic" pitchFamily="34" charset="-128"/>
              </a:rPr>
              <a:t>LifeWatch adds a new technology to </a:t>
            </a:r>
          </a:p>
          <a:p>
            <a:pPr algn="l" eaLnBrk="1" hangingPunct="1"/>
            <a:r>
              <a:rPr lang="en-US" sz="1400" b="0">
                <a:solidFill>
                  <a:schemeClr val="tx1"/>
                </a:solidFill>
                <a:latin typeface="Verdana" pitchFamily="34" charset="0"/>
                <a:ea typeface="MS PGothic" pitchFamily="34" charset="-128"/>
              </a:rPr>
              <a:t>support the generation and analysis </a:t>
            </a:r>
          </a:p>
          <a:p>
            <a:pPr algn="l" eaLnBrk="1" hangingPunct="1"/>
            <a:r>
              <a:rPr lang="en-US" sz="1400" b="0">
                <a:solidFill>
                  <a:schemeClr val="tx1"/>
                </a:solidFill>
                <a:latin typeface="Verdana" pitchFamily="34" charset="0"/>
                <a:ea typeface="MS PGothic" pitchFamily="34" charset="-128"/>
              </a:rPr>
              <a:t>of large-scale data-sets on biodiversity.</a:t>
            </a:r>
          </a:p>
          <a:p>
            <a:pPr algn="l" eaLnBrk="1" hangingPunct="1"/>
            <a:r>
              <a:rPr lang="en-US" sz="1400" b="0">
                <a:solidFill>
                  <a:schemeClr val="tx1"/>
                </a:solidFill>
                <a:latin typeface="Verdana" pitchFamily="34" charset="0"/>
                <a:ea typeface="MS PGothic" pitchFamily="34" charset="-128"/>
              </a:rPr>
              <a:t>Find patterns and learn processes. </a:t>
            </a:r>
          </a:p>
        </p:txBody>
      </p:sp>
    </p:spTree>
    <p:extLst>
      <p:ext uri="{BB962C8B-B14F-4D97-AF65-F5344CB8AC3E}">
        <p14:creationId xmlns:p14="http://schemas.microsoft.com/office/powerpoint/2010/main" val="2752287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9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9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9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69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9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69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6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animBg="1"/>
      <p:bldP spid="126980" grpId="0" animBg="1"/>
      <p:bldP spid="126981" grpId="0" animBg="1"/>
      <p:bldP spid="126982" grpId="0" animBg="1"/>
      <p:bldP spid="126983" grpId="0" animBg="1"/>
      <p:bldP spid="126984" grpId="0" animBg="1"/>
      <p:bldP spid="126985" grpId="0"/>
      <p:bldP spid="1269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ph type="title"/>
          </p:nvPr>
        </p:nvSpPr>
        <p:spPr bwMode="auto">
          <a:xfrm>
            <a:off x="3200400" y="606425"/>
            <a:ext cx="4324350" cy="46355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nl-BE" sz="2800" dirty="0" smtClean="0">
                <a:solidFill>
                  <a:schemeClr val="accent1">
                    <a:lumMod val="50000"/>
                  </a:schemeClr>
                </a:solidFill>
              </a:rPr>
              <a:t>Architecture</a:t>
            </a:r>
            <a:endParaRPr lang="en-US" dirty="0" smtClean="0">
              <a:solidFill>
                <a:schemeClr val="accent1">
                  <a:lumMod val="50000"/>
                </a:schemeClr>
              </a:solidFill>
            </a:endParaRPr>
          </a:p>
        </p:txBody>
      </p:sp>
      <p:sp>
        <p:nvSpPr>
          <p:cNvPr id="32771" name="AutoShape 3"/>
          <p:cNvSpPr>
            <a:spLocks noChangeArrowheads="1"/>
          </p:cNvSpPr>
          <p:nvPr/>
        </p:nvSpPr>
        <p:spPr bwMode="auto">
          <a:xfrm>
            <a:off x="838200" y="1828800"/>
            <a:ext cx="3581400" cy="38862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32772" name="Oval 7"/>
          <p:cNvSpPr>
            <a:spLocks noChangeArrowheads="1"/>
          </p:cNvSpPr>
          <p:nvPr/>
        </p:nvSpPr>
        <p:spPr bwMode="auto">
          <a:xfrm rot="-5138400">
            <a:off x="1581150" y="4819650"/>
            <a:ext cx="457200" cy="419100"/>
          </a:xfrm>
          <a:prstGeom prst="ellipse">
            <a:avLst/>
          </a:prstGeom>
          <a:solidFill>
            <a:srgbClr val="5FFF40"/>
          </a:solidFill>
          <a:ln w="9525">
            <a:round/>
            <a:headEnd/>
            <a:tailEnd/>
          </a:ln>
          <a:scene3d>
            <a:camera prst="legacyPerspectiveFront">
              <a:rot lat="17062489" lon="37500" rev="0"/>
            </a:camera>
            <a:lightRig rig="legacyFlat2" dir="b"/>
          </a:scene3d>
          <a:sp3d extrusionH="430200" prstMaterial="legacyMatte">
            <a:bevelT w="13500" h="13500" prst="angle"/>
            <a:bevelB w="13500" h="13500" prst="angle"/>
            <a:extrusionClr>
              <a:srgbClr val="5FFF40"/>
            </a:extrusionClr>
          </a:sp3d>
        </p:spPr>
        <p:txBody>
          <a:bodyPr vert="eaVert" wrap="none" anchor="ctr">
            <a:flatTx/>
          </a:bodyPr>
          <a:lstStyle/>
          <a:p>
            <a:pPr algn="l"/>
            <a:endParaRPr lang="en-GB" sz="1800" b="0">
              <a:solidFill>
                <a:schemeClr val="tx1"/>
              </a:solidFill>
              <a:latin typeface="Arial" charset="0"/>
              <a:ea typeface="MS PGothic" pitchFamily="34" charset="-128"/>
            </a:endParaRPr>
          </a:p>
        </p:txBody>
      </p:sp>
      <p:sp>
        <p:nvSpPr>
          <p:cNvPr id="32773" name="Oval 8"/>
          <p:cNvSpPr>
            <a:spLocks noChangeArrowheads="1"/>
          </p:cNvSpPr>
          <p:nvPr/>
        </p:nvSpPr>
        <p:spPr bwMode="auto">
          <a:xfrm rot="-5138400">
            <a:off x="2114550" y="4819650"/>
            <a:ext cx="457200" cy="419100"/>
          </a:xfrm>
          <a:prstGeom prst="ellipse">
            <a:avLst/>
          </a:prstGeom>
          <a:solidFill>
            <a:srgbClr val="5FFF40"/>
          </a:solidFill>
          <a:ln w="9525">
            <a:round/>
            <a:headEnd/>
            <a:tailEnd/>
          </a:ln>
          <a:scene3d>
            <a:camera prst="legacyPerspectiveFront">
              <a:rot lat="17062489" lon="37500" rev="0"/>
            </a:camera>
            <a:lightRig rig="legacyFlat2" dir="b"/>
          </a:scene3d>
          <a:sp3d extrusionH="430200" prstMaterial="legacyMatte">
            <a:bevelT w="13500" h="13500" prst="angle"/>
            <a:bevelB w="13500" h="13500" prst="angle"/>
            <a:extrusionClr>
              <a:srgbClr val="5FFF40"/>
            </a:extrusionClr>
          </a:sp3d>
        </p:spPr>
        <p:txBody>
          <a:bodyPr vert="eaVert" wrap="none" anchor="ctr">
            <a:flatTx/>
          </a:bodyPr>
          <a:lstStyle/>
          <a:p>
            <a:pPr algn="l"/>
            <a:endParaRPr lang="en-GB" sz="1800" b="0">
              <a:solidFill>
                <a:schemeClr val="tx1"/>
              </a:solidFill>
              <a:latin typeface="Arial" charset="0"/>
              <a:ea typeface="MS PGothic" pitchFamily="34" charset="-128"/>
            </a:endParaRPr>
          </a:p>
        </p:txBody>
      </p:sp>
      <p:sp>
        <p:nvSpPr>
          <p:cNvPr id="32774" name="Oval 9"/>
          <p:cNvSpPr>
            <a:spLocks noChangeArrowheads="1"/>
          </p:cNvSpPr>
          <p:nvPr/>
        </p:nvSpPr>
        <p:spPr bwMode="auto">
          <a:xfrm rot="-5138400">
            <a:off x="2647950" y="4819650"/>
            <a:ext cx="457200" cy="419100"/>
          </a:xfrm>
          <a:prstGeom prst="ellipse">
            <a:avLst/>
          </a:prstGeom>
          <a:solidFill>
            <a:srgbClr val="5FFF40"/>
          </a:solidFill>
          <a:ln w="9525">
            <a:round/>
            <a:headEnd/>
            <a:tailEnd/>
          </a:ln>
          <a:scene3d>
            <a:camera prst="legacyPerspectiveFront">
              <a:rot lat="17062489" lon="37500" rev="0"/>
            </a:camera>
            <a:lightRig rig="legacyFlat2" dir="b"/>
          </a:scene3d>
          <a:sp3d extrusionH="430200" prstMaterial="legacyMatte">
            <a:bevelT w="13500" h="13500" prst="angle"/>
            <a:bevelB w="13500" h="13500" prst="angle"/>
            <a:extrusionClr>
              <a:srgbClr val="5FFF40"/>
            </a:extrusionClr>
          </a:sp3d>
        </p:spPr>
        <p:txBody>
          <a:bodyPr vert="eaVert" wrap="none" anchor="ctr">
            <a:flatTx/>
          </a:bodyPr>
          <a:lstStyle/>
          <a:p>
            <a:pPr algn="l"/>
            <a:endParaRPr lang="en-GB" sz="1800" b="0">
              <a:solidFill>
                <a:schemeClr val="tx1"/>
              </a:solidFill>
              <a:latin typeface="Arial" charset="0"/>
              <a:ea typeface="MS PGothic" pitchFamily="34" charset="-128"/>
            </a:endParaRPr>
          </a:p>
        </p:txBody>
      </p:sp>
      <p:sp>
        <p:nvSpPr>
          <p:cNvPr id="32775" name="Oval 10"/>
          <p:cNvSpPr>
            <a:spLocks noChangeArrowheads="1"/>
          </p:cNvSpPr>
          <p:nvPr/>
        </p:nvSpPr>
        <p:spPr bwMode="auto">
          <a:xfrm rot="-5138400">
            <a:off x="3181350" y="4819650"/>
            <a:ext cx="457200" cy="419100"/>
          </a:xfrm>
          <a:prstGeom prst="ellipse">
            <a:avLst/>
          </a:prstGeom>
          <a:solidFill>
            <a:srgbClr val="5FFF40"/>
          </a:solidFill>
          <a:ln w="9525">
            <a:round/>
            <a:headEnd/>
            <a:tailEnd/>
          </a:ln>
          <a:scene3d>
            <a:camera prst="legacyPerspectiveFront">
              <a:rot lat="17062489" lon="37500" rev="0"/>
            </a:camera>
            <a:lightRig rig="legacyFlat2" dir="b"/>
          </a:scene3d>
          <a:sp3d extrusionH="430200" prstMaterial="legacyMatte">
            <a:bevelT w="13500" h="13500" prst="angle"/>
            <a:bevelB w="13500" h="13500" prst="angle"/>
            <a:extrusionClr>
              <a:srgbClr val="5FFF40"/>
            </a:extrusionClr>
          </a:sp3d>
        </p:spPr>
        <p:txBody>
          <a:bodyPr vert="eaVert" wrap="none" anchor="ctr">
            <a:flatTx/>
          </a:bodyPr>
          <a:lstStyle/>
          <a:p>
            <a:pPr algn="l"/>
            <a:endParaRPr lang="en-GB" sz="1800" b="0">
              <a:solidFill>
                <a:schemeClr val="tx1"/>
              </a:solidFill>
              <a:latin typeface="Arial" charset="0"/>
              <a:ea typeface="MS PGothic" pitchFamily="34" charset="-128"/>
            </a:endParaRPr>
          </a:p>
        </p:txBody>
      </p:sp>
      <p:sp>
        <p:nvSpPr>
          <p:cNvPr id="32776" name="Text Box 8"/>
          <p:cNvSpPr txBox="1">
            <a:spLocks noChangeArrowheads="1"/>
          </p:cNvSpPr>
          <p:nvPr/>
        </p:nvSpPr>
        <p:spPr bwMode="auto">
          <a:xfrm>
            <a:off x="1752600" y="5029200"/>
            <a:ext cx="164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99"/>
                </a:solidFill>
                <a:latin typeface="Times New Roman" pitchFamily="18" charset="0"/>
              </a:defRPr>
            </a:lvl1pPr>
            <a:lvl2pPr marL="742950" indent="-285750">
              <a:defRPr sz="3200" b="1">
                <a:solidFill>
                  <a:srgbClr val="000099"/>
                </a:solidFill>
                <a:latin typeface="Times New Roman" pitchFamily="18" charset="0"/>
              </a:defRPr>
            </a:lvl2pPr>
            <a:lvl3pPr marL="1143000" indent="-228600">
              <a:defRPr sz="3200" b="1">
                <a:solidFill>
                  <a:srgbClr val="000099"/>
                </a:solidFill>
                <a:latin typeface="Times New Roman" pitchFamily="18" charset="0"/>
              </a:defRPr>
            </a:lvl3pPr>
            <a:lvl4pPr marL="1600200" indent="-228600">
              <a:defRPr sz="3200" b="1">
                <a:solidFill>
                  <a:srgbClr val="000099"/>
                </a:solidFill>
                <a:latin typeface="Times New Roman" pitchFamily="18" charset="0"/>
              </a:defRPr>
            </a:lvl4pPr>
            <a:lvl5pPr marL="2057400" indent="-228600">
              <a:defRPr sz="3200" b="1">
                <a:solidFill>
                  <a:srgbClr val="000099"/>
                </a:solidFill>
                <a:latin typeface="Times New Roman" pitchFamily="18" charset="0"/>
              </a:defRPr>
            </a:lvl5pPr>
            <a:lvl6pPr marL="2514600" indent="-228600" algn="ctr" eaLnBrk="0" fontAlgn="base" hangingPunct="0">
              <a:spcBef>
                <a:spcPct val="0"/>
              </a:spcBef>
              <a:spcAft>
                <a:spcPct val="0"/>
              </a:spcAft>
              <a:defRPr sz="3200" b="1">
                <a:solidFill>
                  <a:srgbClr val="000099"/>
                </a:solidFill>
                <a:latin typeface="Times New Roman" pitchFamily="18" charset="0"/>
              </a:defRPr>
            </a:lvl6pPr>
            <a:lvl7pPr marL="2971800" indent="-228600" algn="ctr" eaLnBrk="0" fontAlgn="base" hangingPunct="0">
              <a:spcBef>
                <a:spcPct val="0"/>
              </a:spcBef>
              <a:spcAft>
                <a:spcPct val="0"/>
              </a:spcAft>
              <a:defRPr sz="3200" b="1">
                <a:solidFill>
                  <a:srgbClr val="000099"/>
                </a:solidFill>
                <a:latin typeface="Times New Roman" pitchFamily="18" charset="0"/>
              </a:defRPr>
            </a:lvl7pPr>
            <a:lvl8pPr marL="3429000" indent="-228600" algn="ctr" eaLnBrk="0" fontAlgn="base" hangingPunct="0">
              <a:spcBef>
                <a:spcPct val="0"/>
              </a:spcBef>
              <a:spcAft>
                <a:spcPct val="0"/>
              </a:spcAft>
              <a:defRPr sz="3200" b="1">
                <a:solidFill>
                  <a:srgbClr val="000099"/>
                </a:solidFill>
                <a:latin typeface="Times New Roman" pitchFamily="18" charset="0"/>
              </a:defRPr>
            </a:lvl8pPr>
            <a:lvl9pPr marL="3886200" indent="-228600" algn="ctr" eaLnBrk="0" fontAlgn="base" hangingPunct="0">
              <a:spcBef>
                <a:spcPct val="0"/>
              </a:spcBef>
              <a:spcAft>
                <a:spcPct val="0"/>
              </a:spcAft>
              <a:defRPr sz="3200" b="1">
                <a:solidFill>
                  <a:srgbClr val="000099"/>
                </a:solidFill>
                <a:latin typeface="Times New Roman" pitchFamily="18" charset="0"/>
              </a:defRPr>
            </a:lvl9pPr>
          </a:lstStyle>
          <a:p>
            <a:pPr algn="l" eaLnBrk="1" hangingPunct="1"/>
            <a:r>
              <a:rPr lang="en-US" sz="2400" b="0">
                <a:solidFill>
                  <a:schemeClr val="tx1"/>
                </a:solidFill>
                <a:latin typeface="Arial" charset="0"/>
                <a:ea typeface="MS PGothic" pitchFamily="34" charset="-128"/>
              </a:rPr>
              <a:t>Resources</a:t>
            </a:r>
            <a:endParaRPr lang="en-US" sz="2000" b="0">
              <a:solidFill>
                <a:schemeClr val="tx1"/>
              </a:solidFill>
              <a:latin typeface="Arial" charset="0"/>
              <a:ea typeface="MS PGothic" pitchFamily="34" charset="-128"/>
            </a:endParaRPr>
          </a:p>
        </p:txBody>
      </p:sp>
      <p:sp>
        <p:nvSpPr>
          <p:cNvPr id="32777" name="AutoShape 9"/>
          <p:cNvSpPr>
            <a:spLocks noChangeArrowheads="1"/>
          </p:cNvSpPr>
          <p:nvPr/>
        </p:nvSpPr>
        <p:spPr bwMode="auto">
          <a:xfrm>
            <a:off x="1752600" y="4572000"/>
            <a:ext cx="76200" cy="457200"/>
          </a:xfrm>
          <a:prstGeom prst="can">
            <a:avLst>
              <a:gd name="adj" fmla="val 150000"/>
            </a:avLst>
          </a:prstGeom>
          <a:solidFill>
            <a:schemeClr val="accent2"/>
          </a:solidFill>
          <a:ln w="9525">
            <a:solidFill>
              <a:schemeClr val="tx1"/>
            </a:solidFill>
            <a:round/>
            <a:headEnd/>
            <a:tailEnd/>
          </a:ln>
        </p:spPr>
        <p:txBody>
          <a:bodyPr wrap="none" anchor="ctr"/>
          <a:lstStyle/>
          <a:p>
            <a:endParaRPr lang="en-GB"/>
          </a:p>
        </p:txBody>
      </p:sp>
      <p:sp>
        <p:nvSpPr>
          <p:cNvPr id="32778" name="AutoShape 10"/>
          <p:cNvSpPr>
            <a:spLocks noChangeArrowheads="1"/>
          </p:cNvSpPr>
          <p:nvPr/>
        </p:nvSpPr>
        <p:spPr bwMode="auto">
          <a:xfrm>
            <a:off x="2286000" y="4572000"/>
            <a:ext cx="76200" cy="457200"/>
          </a:xfrm>
          <a:prstGeom prst="can">
            <a:avLst>
              <a:gd name="adj" fmla="val 150000"/>
            </a:avLst>
          </a:prstGeom>
          <a:solidFill>
            <a:schemeClr val="accent2"/>
          </a:solidFill>
          <a:ln w="9525">
            <a:solidFill>
              <a:schemeClr val="tx1"/>
            </a:solidFill>
            <a:round/>
            <a:headEnd/>
            <a:tailEnd/>
          </a:ln>
        </p:spPr>
        <p:txBody>
          <a:bodyPr wrap="none" anchor="ctr"/>
          <a:lstStyle/>
          <a:p>
            <a:endParaRPr lang="en-GB"/>
          </a:p>
        </p:txBody>
      </p:sp>
      <p:sp>
        <p:nvSpPr>
          <p:cNvPr id="32779" name="AutoShape 11"/>
          <p:cNvSpPr>
            <a:spLocks noChangeArrowheads="1"/>
          </p:cNvSpPr>
          <p:nvPr/>
        </p:nvSpPr>
        <p:spPr bwMode="auto">
          <a:xfrm>
            <a:off x="2819400" y="4572000"/>
            <a:ext cx="76200" cy="457200"/>
          </a:xfrm>
          <a:prstGeom prst="can">
            <a:avLst>
              <a:gd name="adj" fmla="val 150000"/>
            </a:avLst>
          </a:prstGeom>
          <a:solidFill>
            <a:schemeClr val="accent2"/>
          </a:solidFill>
          <a:ln w="9525">
            <a:solidFill>
              <a:schemeClr val="tx1"/>
            </a:solidFill>
            <a:round/>
            <a:headEnd/>
            <a:tailEnd/>
          </a:ln>
        </p:spPr>
        <p:txBody>
          <a:bodyPr wrap="none" anchor="ctr"/>
          <a:lstStyle/>
          <a:p>
            <a:endParaRPr lang="en-GB"/>
          </a:p>
        </p:txBody>
      </p:sp>
      <p:sp>
        <p:nvSpPr>
          <p:cNvPr id="32780" name="AutoShape 12"/>
          <p:cNvSpPr>
            <a:spLocks noChangeArrowheads="1"/>
          </p:cNvSpPr>
          <p:nvPr/>
        </p:nvSpPr>
        <p:spPr bwMode="auto">
          <a:xfrm>
            <a:off x="3352800" y="4572000"/>
            <a:ext cx="76200" cy="457200"/>
          </a:xfrm>
          <a:prstGeom prst="can">
            <a:avLst>
              <a:gd name="adj" fmla="val 150000"/>
            </a:avLst>
          </a:prstGeom>
          <a:solidFill>
            <a:schemeClr val="accent2"/>
          </a:solidFill>
          <a:ln w="9525">
            <a:solidFill>
              <a:schemeClr val="tx1"/>
            </a:solidFill>
            <a:round/>
            <a:headEnd/>
            <a:tailEnd/>
          </a:ln>
        </p:spPr>
        <p:txBody>
          <a:bodyPr wrap="none" anchor="ctr"/>
          <a:lstStyle/>
          <a:p>
            <a:endParaRPr lang="en-GB"/>
          </a:p>
        </p:txBody>
      </p:sp>
      <p:sp>
        <p:nvSpPr>
          <p:cNvPr id="32781" name="Rectangle 5"/>
          <p:cNvSpPr>
            <a:spLocks noChangeArrowheads="1"/>
          </p:cNvSpPr>
          <p:nvPr/>
        </p:nvSpPr>
        <p:spPr bwMode="auto">
          <a:xfrm>
            <a:off x="1524000" y="3886200"/>
            <a:ext cx="2152650" cy="800100"/>
          </a:xfrm>
          <a:prstGeom prst="rect">
            <a:avLst/>
          </a:prstGeom>
          <a:solidFill>
            <a:schemeClr va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hlink"/>
            </a:extrusionClr>
          </a:sp3d>
        </p:spPr>
        <p:txBody>
          <a:bodyPr wrap="none" anchor="ctr">
            <a:flatTx/>
          </a:bodyPr>
          <a:lstStyle/>
          <a:p>
            <a:endParaRPr lang="en-GB" sz="1400" b="0">
              <a:solidFill>
                <a:schemeClr val="tx1"/>
              </a:solidFill>
              <a:latin typeface="Arial" charset="0"/>
              <a:ea typeface="MS PGothic" pitchFamily="34" charset="-128"/>
            </a:endParaRPr>
          </a:p>
        </p:txBody>
      </p:sp>
      <p:sp>
        <p:nvSpPr>
          <p:cNvPr id="32782" name="Text Box 14"/>
          <p:cNvSpPr txBox="1">
            <a:spLocks noChangeArrowheads="1"/>
          </p:cNvSpPr>
          <p:nvPr/>
        </p:nvSpPr>
        <p:spPr bwMode="auto">
          <a:xfrm>
            <a:off x="1770063" y="4014788"/>
            <a:ext cx="159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99"/>
                </a:solidFill>
                <a:latin typeface="Times New Roman" pitchFamily="18" charset="0"/>
              </a:defRPr>
            </a:lvl1pPr>
            <a:lvl2pPr marL="742950" indent="-285750">
              <a:defRPr sz="3200" b="1">
                <a:solidFill>
                  <a:srgbClr val="000099"/>
                </a:solidFill>
                <a:latin typeface="Times New Roman" pitchFamily="18" charset="0"/>
              </a:defRPr>
            </a:lvl2pPr>
            <a:lvl3pPr marL="1143000" indent="-228600">
              <a:defRPr sz="3200" b="1">
                <a:solidFill>
                  <a:srgbClr val="000099"/>
                </a:solidFill>
                <a:latin typeface="Times New Roman" pitchFamily="18" charset="0"/>
              </a:defRPr>
            </a:lvl3pPr>
            <a:lvl4pPr marL="1600200" indent="-228600">
              <a:defRPr sz="3200" b="1">
                <a:solidFill>
                  <a:srgbClr val="000099"/>
                </a:solidFill>
                <a:latin typeface="Times New Roman" pitchFamily="18" charset="0"/>
              </a:defRPr>
            </a:lvl4pPr>
            <a:lvl5pPr marL="2057400" indent="-228600">
              <a:defRPr sz="3200" b="1">
                <a:solidFill>
                  <a:srgbClr val="000099"/>
                </a:solidFill>
                <a:latin typeface="Times New Roman" pitchFamily="18" charset="0"/>
              </a:defRPr>
            </a:lvl5pPr>
            <a:lvl6pPr marL="2514600" indent="-228600" algn="ctr" eaLnBrk="0" fontAlgn="base" hangingPunct="0">
              <a:spcBef>
                <a:spcPct val="0"/>
              </a:spcBef>
              <a:spcAft>
                <a:spcPct val="0"/>
              </a:spcAft>
              <a:defRPr sz="3200" b="1">
                <a:solidFill>
                  <a:srgbClr val="000099"/>
                </a:solidFill>
                <a:latin typeface="Times New Roman" pitchFamily="18" charset="0"/>
              </a:defRPr>
            </a:lvl6pPr>
            <a:lvl7pPr marL="2971800" indent="-228600" algn="ctr" eaLnBrk="0" fontAlgn="base" hangingPunct="0">
              <a:spcBef>
                <a:spcPct val="0"/>
              </a:spcBef>
              <a:spcAft>
                <a:spcPct val="0"/>
              </a:spcAft>
              <a:defRPr sz="3200" b="1">
                <a:solidFill>
                  <a:srgbClr val="000099"/>
                </a:solidFill>
                <a:latin typeface="Times New Roman" pitchFamily="18" charset="0"/>
              </a:defRPr>
            </a:lvl7pPr>
            <a:lvl8pPr marL="3429000" indent="-228600" algn="ctr" eaLnBrk="0" fontAlgn="base" hangingPunct="0">
              <a:spcBef>
                <a:spcPct val="0"/>
              </a:spcBef>
              <a:spcAft>
                <a:spcPct val="0"/>
              </a:spcAft>
              <a:defRPr sz="3200" b="1">
                <a:solidFill>
                  <a:srgbClr val="000099"/>
                </a:solidFill>
                <a:latin typeface="Times New Roman" pitchFamily="18" charset="0"/>
              </a:defRPr>
            </a:lvl8pPr>
            <a:lvl9pPr marL="3886200" indent="-228600" algn="ctr" eaLnBrk="0" fontAlgn="base" hangingPunct="0">
              <a:spcBef>
                <a:spcPct val="0"/>
              </a:spcBef>
              <a:spcAft>
                <a:spcPct val="0"/>
              </a:spcAft>
              <a:defRPr sz="3200" b="1">
                <a:solidFill>
                  <a:srgbClr val="000099"/>
                </a:solidFill>
                <a:latin typeface="Times New Roman" pitchFamily="18" charset="0"/>
              </a:defRPr>
            </a:lvl9pPr>
          </a:lstStyle>
          <a:p>
            <a:pPr algn="l" eaLnBrk="1" hangingPunct="1"/>
            <a:r>
              <a:rPr lang="en-US" sz="2000" b="0">
                <a:solidFill>
                  <a:schemeClr val="bg1"/>
                </a:solidFill>
                <a:latin typeface="Arial" charset="0"/>
                <a:ea typeface="MS PGothic" pitchFamily="34" charset="-128"/>
              </a:rPr>
              <a:t>Composition</a:t>
            </a:r>
          </a:p>
        </p:txBody>
      </p:sp>
      <p:sp>
        <p:nvSpPr>
          <p:cNvPr id="32783" name="AutoShape 15"/>
          <p:cNvSpPr>
            <a:spLocks noChangeArrowheads="1"/>
          </p:cNvSpPr>
          <p:nvPr/>
        </p:nvSpPr>
        <p:spPr bwMode="auto">
          <a:xfrm>
            <a:off x="2438400" y="3352800"/>
            <a:ext cx="228600" cy="457200"/>
          </a:xfrm>
          <a:prstGeom prst="can">
            <a:avLst>
              <a:gd name="adj" fmla="val 50000"/>
            </a:avLst>
          </a:prstGeom>
          <a:solidFill>
            <a:schemeClr val="accent2"/>
          </a:solidFill>
          <a:ln w="9525">
            <a:solidFill>
              <a:schemeClr val="tx1"/>
            </a:solidFill>
            <a:round/>
            <a:headEnd/>
            <a:tailEnd/>
          </a:ln>
        </p:spPr>
        <p:txBody>
          <a:bodyPr wrap="none" anchor="ctr"/>
          <a:lstStyle/>
          <a:p>
            <a:endParaRPr lang="en-GB"/>
          </a:p>
        </p:txBody>
      </p:sp>
      <p:sp>
        <p:nvSpPr>
          <p:cNvPr id="32784" name="Rectangle 6"/>
          <p:cNvSpPr>
            <a:spLocks noChangeArrowheads="1"/>
          </p:cNvSpPr>
          <p:nvPr/>
        </p:nvSpPr>
        <p:spPr bwMode="auto">
          <a:xfrm>
            <a:off x="1524000" y="3200400"/>
            <a:ext cx="2093913" cy="381000"/>
          </a:xfrm>
          <a:prstGeom prst="rect">
            <a:avLst/>
          </a:prstGeom>
          <a:solidFill>
            <a:srgbClr val="00607D"/>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607D"/>
            </a:extrusionClr>
          </a:sp3d>
        </p:spPr>
        <p:txBody>
          <a:bodyPr wrap="none" anchor="ctr">
            <a:flatTx/>
          </a:bodyPr>
          <a:lstStyle/>
          <a:p>
            <a:r>
              <a:rPr lang="en-US" sz="2000" b="0" dirty="0">
                <a:latin typeface="Arial" charset="0"/>
                <a:ea typeface="MS PGothic" pitchFamily="34" charset="-128"/>
              </a:rPr>
              <a:t>E-Infrastructure</a:t>
            </a:r>
          </a:p>
        </p:txBody>
      </p:sp>
      <p:sp>
        <p:nvSpPr>
          <p:cNvPr id="32785" name="AutoShape 17"/>
          <p:cNvSpPr>
            <a:spLocks noChangeArrowheads="1"/>
          </p:cNvSpPr>
          <p:nvPr/>
        </p:nvSpPr>
        <p:spPr bwMode="auto">
          <a:xfrm>
            <a:off x="1752600" y="2590800"/>
            <a:ext cx="76200" cy="533400"/>
          </a:xfrm>
          <a:prstGeom prst="can">
            <a:avLst>
              <a:gd name="adj" fmla="val 175000"/>
            </a:avLst>
          </a:prstGeom>
          <a:solidFill>
            <a:schemeClr val="accent2"/>
          </a:solidFill>
          <a:ln w="9525">
            <a:solidFill>
              <a:schemeClr val="tx1"/>
            </a:solidFill>
            <a:round/>
            <a:headEnd/>
            <a:tailEnd/>
          </a:ln>
        </p:spPr>
        <p:txBody>
          <a:bodyPr wrap="none" anchor="ctr"/>
          <a:lstStyle/>
          <a:p>
            <a:endParaRPr lang="en-GB"/>
          </a:p>
        </p:txBody>
      </p:sp>
      <p:sp>
        <p:nvSpPr>
          <p:cNvPr id="32786" name="AutoShape 18"/>
          <p:cNvSpPr>
            <a:spLocks noChangeArrowheads="1"/>
          </p:cNvSpPr>
          <p:nvPr/>
        </p:nvSpPr>
        <p:spPr bwMode="auto">
          <a:xfrm>
            <a:off x="2286000" y="2590800"/>
            <a:ext cx="76200" cy="533400"/>
          </a:xfrm>
          <a:prstGeom prst="can">
            <a:avLst>
              <a:gd name="adj" fmla="val 175000"/>
            </a:avLst>
          </a:prstGeom>
          <a:solidFill>
            <a:schemeClr val="accent2"/>
          </a:solidFill>
          <a:ln w="9525">
            <a:solidFill>
              <a:schemeClr val="tx1"/>
            </a:solidFill>
            <a:round/>
            <a:headEnd/>
            <a:tailEnd/>
          </a:ln>
        </p:spPr>
        <p:txBody>
          <a:bodyPr wrap="none" anchor="ctr"/>
          <a:lstStyle/>
          <a:p>
            <a:endParaRPr lang="en-GB"/>
          </a:p>
        </p:txBody>
      </p:sp>
      <p:sp>
        <p:nvSpPr>
          <p:cNvPr id="32787" name="AutoShape 19"/>
          <p:cNvSpPr>
            <a:spLocks noChangeArrowheads="1"/>
          </p:cNvSpPr>
          <p:nvPr/>
        </p:nvSpPr>
        <p:spPr bwMode="auto">
          <a:xfrm>
            <a:off x="2895600" y="2590800"/>
            <a:ext cx="76200" cy="533400"/>
          </a:xfrm>
          <a:prstGeom prst="can">
            <a:avLst>
              <a:gd name="adj" fmla="val 175000"/>
            </a:avLst>
          </a:prstGeom>
          <a:solidFill>
            <a:schemeClr val="accent2"/>
          </a:solidFill>
          <a:ln w="9525">
            <a:solidFill>
              <a:schemeClr val="tx1"/>
            </a:solidFill>
            <a:round/>
            <a:headEnd/>
            <a:tailEnd/>
          </a:ln>
        </p:spPr>
        <p:txBody>
          <a:bodyPr wrap="none" anchor="ctr"/>
          <a:lstStyle/>
          <a:p>
            <a:endParaRPr lang="en-GB"/>
          </a:p>
        </p:txBody>
      </p:sp>
      <p:sp>
        <p:nvSpPr>
          <p:cNvPr id="32788" name="AutoShape 20"/>
          <p:cNvSpPr>
            <a:spLocks noChangeArrowheads="1"/>
          </p:cNvSpPr>
          <p:nvPr/>
        </p:nvSpPr>
        <p:spPr bwMode="auto">
          <a:xfrm>
            <a:off x="3429000" y="2590800"/>
            <a:ext cx="76200" cy="533400"/>
          </a:xfrm>
          <a:prstGeom prst="can">
            <a:avLst>
              <a:gd name="adj" fmla="val 175000"/>
            </a:avLst>
          </a:prstGeom>
          <a:solidFill>
            <a:schemeClr val="accent2"/>
          </a:solidFill>
          <a:ln w="9525">
            <a:solidFill>
              <a:schemeClr val="tx1"/>
            </a:solidFill>
            <a:round/>
            <a:headEnd/>
            <a:tailEnd/>
          </a:ln>
        </p:spPr>
        <p:txBody>
          <a:bodyPr wrap="none" anchor="ctr"/>
          <a:lstStyle/>
          <a:p>
            <a:endParaRPr lang="en-GB"/>
          </a:p>
        </p:txBody>
      </p:sp>
      <p:sp>
        <p:nvSpPr>
          <p:cNvPr id="32789" name="Rectangle 11"/>
          <p:cNvSpPr>
            <a:spLocks noChangeArrowheads="1"/>
          </p:cNvSpPr>
          <p:nvPr/>
        </p:nvSpPr>
        <p:spPr bwMode="auto">
          <a:xfrm>
            <a:off x="1625600" y="2133600"/>
            <a:ext cx="279400" cy="657225"/>
          </a:xfrm>
          <a:prstGeom prst="rect">
            <a:avLst/>
          </a:prstGeom>
          <a:solidFill>
            <a:srgbClr val="FF8374"/>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8374"/>
            </a:extrusionClr>
          </a:sp3d>
        </p:spPr>
        <p:txBody>
          <a:bodyPr vert="eaVert" wrap="none" anchor="ctr">
            <a:flatTx/>
          </a:bodyPr>
          <a:lstStyle/>
          <a:p>
            <a:endParaRPr lang="en-GB" sz="1400" b="0">
              <a:solidFill>
                <a:schemeClr val="tx1"/>
              </a:solidFill>
              <a:latin typeface="Arial" charset="0"/>
              <a:ea typeface="MS PGothic" pitchFamily="34" charset="-128"/>
            </a:endParaRPr>
          </a:p>
        </p:txBody>
      </p:sp>
      <p:sp>
        <p:nvSpPr>
          <p:cNvPr id="32790" name="Rectangle 12"/>
          <p:cNvSpPr>
            <a:spLocks noChangeArrowheads="1"/>
          </p:cNvSpPr>
          <p:nvPr/>
        </p:nvSpPr>
        <p:spPr bwMode="auto">
          <a:xfrm>
            <a:off x="2195513" y="2133600"/>
            <a:ext cx="279400" cy="609600"/>
          </a:xfrm>
          <a:prstGeom prst="rect">
            <a:avLst/>
          </a:prstGeom>
          <a:solidFill>
            <a:srgbClr val="FF8374"/>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8374"/>
            </a:extrusionClr>
          </a:sp3d>
        </p:spPr>
        <p:txBody>
          <a:bodyPr vert="eaVert" wrap="none" anchor="ctr">
            <a:flatTx/>
          </a:bodyPr>
          <a:lstStyle/>
          <a:p>
            <a:endParaRPr lang="en-GB" sz="1400" b="0">
              <a:solidFill>
                <a:schemeClr val="bg1"/>
              </a:solidFill>
              <a:latin typeface="Arial" charset="0"/>
              <a:ea typeface="MS PGothic" pitchFamily="34" charset="-128"/>
            </a:endParaRPr>
          </a:p>
        </p:txBody>
      </p:sp>
      <p:sp>
        <p:nvSpPr>
          <p:cNvPr id="32791" name="Rectangle 13"/>
          <p:cNvSpPr>
            <a:spLocks noChangeArrowheads="1"/>
          </p:cNvSpPr>
          <p:nvPr/>
        </p:nvSpPr>
        <p:spPr bwMode="auto">
          <a:xfrm>
            <a:off x="2743200" y="2133600"/>
            <a:ext cx="279400" cy="657225"/>
          </a:xfrm>
          <a:prstGeom prst="rect">
            <a:avLst/>
          </a:prstGeom>
          <a:solidFill>
            <a:srgbClr val="FF8374"/>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8374"/>
            </a:extrusionClr>
          </a:sp3d>
        </p:spPr>
        <p:txBody>
          <a:bodyPr vert="eaVert" wrap="none" anchor="ctr">
            <a:flatTx/>
          </a:bodyPr>
          <a:lstStyle/>
          <a:p>
            <a:endParaRPr lang="en-GB" sz="1400" b="0">
              <a:solidFill>
                <a:schemeClr val="tx1"/>
              </a:solidFill>
              <a:latin typeface="Arial" charset="0"/>
              <a:ea typeface="MS PGothic" pitchFamily="34" charset="-128"/>
            </a:endParaRPr>
          </a:p>
        </p:txBody>
      </p:sp>
      <p:sp>
        <p:nvSpPr>
          <p:cNvPr id="32792" name="Rectangle 14"/>
          <p:cNvSpPr>
            <a:spLocks noChangeArrowheads="1"/>
          </p:cNvSpPr>
          <p:nvPr/>
        </p:nvSpPr>
        <p:spPr bwMode="auto">
          <a:xfrm>
            <a:off x="3352800" y="2133600"/>
            <a:ext cx="279400" cy="609600"/>
          </a:xfrm>
          <a:prstGeom prst="rect">
            <a:avLst/>
          </a:prstGeom>
          <a:solidFill>
            <a:srgbClr val="FF8374"/>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8374"/>
            </a:extrusionClr>
          </a:sp3d>
        </p:spPr>
        <p:txBody>
          <a:bodyPr vert="eaVert" wrap="none" anchor="ctr">
            <a:flatTx/>
          </a:bodyPr>
          <a:lstStyle/>
          <a:p>
            <a:endParaRPr lang="en-GB" sz="1400" b="0">
              <a:solidFill>
                <a:schemeClr val="tx1"/>
              </a:solidFill>
              <a:latin typeface="Arial" charset="0"/>
              <a:ea typeface="MS PGothic" pitchFamily="34" charset="-128"/>
            </a:endParaRPr>
          </a:p>
        </p:txBody>
      </p:sp>
      <p:sp>
        <p:nvSpPr>
          <p:cNvPr id="32793" name="Text Box 25"/>
          <p:cNvSpPr txBox="1">
            <a:spLocks noChangeArrowheads="1"/>
          </p:cNvSpPr>
          <p:nvPr/>
        </p:nvSpPr>
        <p:spPr bwMode="auto">
          <a:xfrm>
            <a:off x="2057400" y="2209800"/>
            <a:ext cx="979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99"/>
                </a:solidFill>
                <a:latin typeface="Times New Roman" pitchFamily="18" charset="0"/>
              </a:defRPr>
            </a:lvl1pPr>
            <a:lvl2pPr marL="742950" indent="-285750">
              <a:defRPr sz="3200" b="1">
                <a:solidFill>
                  <a:srgbClr val="000099"/>
                </a:solidFill>
                <a:latin typeface="Times New Roman" pitchFamily="18" charset="0"/>
              </a:defRPr>
            </a:lvl2pPr>
            <a:lvl3pPr marL="1143000" indent="-228600">
              <a:defRPr sz="3200" b="1">
                <a:solidFill>
                  <a:srgbClr val="000099"/>
                </a:solidFill>
                <a:latin typeface="Times New Roman" pitchFamily="18" charset="0"/>
              </a:defRPr>
            </a:lvl3pPr>
            <a:lvl4pPr marL="1600200" indent="-228600">
              <a:defRPr sz="3200" b="1">
                <a:solidFill>
                  <a:srgbClr val="000099"/>
                </a:solidFill>
                <a:latin typeface="Times New Roman" pitchFamily="18" charset="0"/>
              </a:defRPr>
            </a:lvl4pPr>
            <a:lvl5pPr marL="2057400" indent="-228600">
              <a:defRPr sz="3200" b="1">
                <a:solidFill>
                  <a:srgbClr val="000099"/>
                </a:solidFill>
                <a:latin typeface="Times New Roman" pitchFamily="18" charset="0"/>
              </a:defRPr>
            </a:lvl5pPr>
            <a:lvl6pPr marL="2514600" indent="-228600" algn="ctr" eaLnBrk="0" fontAlgn="base" hangingPunct="0">
              <a:spcBef>
                <a:spcPct val="0"/>
              </a:spcBef>
              <a:spcAft>
                <a:spcPct val="0"/>
              </a:spcAft>
              <a:defRPr sz="3200" b="1">
                <a:solidFill>
                  <a:srgbClr val="000099"/>
                </a:solidFill>
                <a:latin typeface="Times New Roman" pitchFamily="18" charset="0"/>
              </a:defRPr>
            </a:lvl6pPr>
            <a:lvl7pPr marL="2971800" indent="-228600" algn="ctr" eaLnBrk="0" fontAlgn="base" hangingPunct="0">
              <a:spcBef>
                <a:spcPct val="0"/>
              </a:spcBef>
              <a:spcAft>
                <a:spcPct val="0"/>
              </a:spcAft>
              <a:defRPr sz="3200" b="1">
                <a:solidFill>
                  <a:srgbClr val="000099"/>
                </a:solidFill>
                <a:latin typeface="Times New Roman" pitchFamily="18" charset="0"/>
              </a:defRPr>
            </a:lvl7pPr>
            <a:lvl8pPr marL="3429000" indent="-228600" algn="ctr" eaLnBrk="0" fontAlgn="base" hangingPunct="0">
              <a:spcBef>
                <a:spcPct val="0"/>
              </a:spcBef>
              <a:spcAft>
                <a:spcPct val="0"/>
              </a:spcAft>
              <a:defRPr sz="3200" b="1">
                <a:solidFill>
                  <a:srgbClr val="000099"/>
                </a:solidFill>
                <a:latin typeface="Times New Roman" pitchFamily="18" charset="0"/>
              </a:defRPr>
            </a:lvl8pPr>
            <a:lvl9pPr marL="3886200" indent="-228600" algn="ctr" eaLnBrk="0" fontAlgn="base" hangingPunct="0">
              <a:spcBef>
                <a:spcPct val="0"/>
              </a:spcBef>
              <a:spcAft>
                <a:spcPct val="0"/>
              </a:spcAft>
              <a:defRPr sz="3200" b="1">
                <a:solidFill>
                  <a:srgbClr val="000099"/>
                </a:solidFill>
                <a:latin typeface="Times New Roman" pitchFamily="18" charset="0"/>
              </a:defRPr>
            </a:lvl9pPr>
          </a:lstStyle>
          <a:p>
            <a:pPr algn="l" eaLnBrk="1" hangingPunct="1"/>
            <a:r>
              <a:rPr lang="en-US" sz="2400" b="0">
                <a:solidFill>
                  <a:schemeClr val="tx1"/>
                </a:solidFill>
                <a:latin typeface="Arial" charset="0"/>
                <a:ea typeface="MS PGothic" pitchFamily="34" charset="-128"/>
              </a:rPr>
              <a:t>Users</a:t>
            </a:r>
            <a:endParaRPr lang="en-US" sz="1800" b="0">
              <a:solidFill>
                <a:schemeClr val="tx1"/>
              </a:solidFill>
              <a:latin typeface="Arial" charset="0"/>
              <a:ea typeface="MS PGothic" pitchFamily="34" charset="-128"/>
            </a:endParaRPr>
          </a:p>
        </p:txBody>
      </p:sp>
      <p:sp>
        <p:nvSpPr>
          <p:cNvPr id="135194" name="AutoShape 26"/>
          <p:cNvSpPr>
            <a:spLocks noChangeArrowheads="1"/>
          </p:cNvSpPr>
          <p:nvPr/>
        </p:nvSpPr>
        <p:spPr bwMode="auto">
          <a:xfrm>
            <a:off x="4800600" y="1600200"/>
            <a:ext cx="3733800" cy="838200"/>
          </a:xfrm>
          <a:prstGeom prst="wedgeRoundRectCallout">
            <a:avLst>
              <a:gd name="adj1" fmla="val -72407"/>
              <a:gd name="adj2" fmla="val 29167"/>
              <a:gd name="adj3" fmla="val 16667"/>
            </a:avLst>
          </a:prstGeom>
          <a:solidFill>
            <a:srgbClr val="DDDDDD"/>
          </a:solidFill>
          <a:ln w="9525">
            <a:solidFill>
              <a:schemeClr val="tx1"/>
            </a:solidFill>
            <a:miter lim="800000"/>
            <a:headEnd/>
            <a:tailEnd/>
          </a:ln>
        </p:spPr>
        <p:txBody>
          <a:bodyPr wrap="none" anchor="ctr"/>
          <a:lstStyle/>
          <a:p>
            <a:pPr eaLnBrk="1" hangingPunct="1">
              <a:spcBef>
                <a:spcPct val="20000"/>
              </a:spcBef>
            </a:pPr>
            <a:r>
              <a:rPr lang="en-GB" sz="1600" b="0" dirty="0">
                <a:solidFill>
                  <a:schemeClr val="accent2"/>
                </a:solidFill>
                <a:latin typeface="Verdana" pitchFamily="34" charset="0"/>
                <a:ea typeface="MS PGothic" pitchFamily="34" charset="-128"/>
              </a:rPr>
              <a:t>Collaboration</a:t>
            </a:r>
            <a:endParaRPr lang="en-GB" sz="1400" b="0" dirty="0">
              <a:solidFill>
                <a:srgbClr val="D9651D"/>
              </a:solidFill>
              <a:latin typeface="Verdana" pitchFamily="34" charset="0"/>
              <a:ea typeface="MS PGothic" pitchFamily="34" charset="-128"/>
            </a:endParaRPr>
          </a:p>
          <a:p>
            <a:pPr eaLnBrk="1" hangingPunct="1">
              <a:spcBef>
                <a:spcPct val="20000"/>
              </a:spcBef>
              <a:buFontTx/>
              <a:buChar char="•"/>
            </a:pPr>
            <a:r>
              <a:rPr lang="en-GB" sz="1400" b="0" dirty="0">
                <a:solidFill>
                  <a:schemeClr val="accent1">
                    <a:lumMod val="50000"/>
                  </a:schemeClr>
                </a:solidFill>
                <a:latin typeface="Verdana" pitchFamily="34" charset="0"/>
                <a:ea typeface="MS PGothic" pitchFamily="34" charset="-128"/>
              </a:rPr>
              <a:t>Common </a:t>
            </a:r>
            <a:r>
              <a:rPr lang="en-US" sz="1400" b="0" dirty="0">
                <a:solidFill>
                  <a:schemeClr val="accent1">
                    <a:lumMod val="50000"/>
                  </a:schemeClr>
                </a:solidFill>
                <a:latin typeface="Verdana" pitchFamily="34" charset="0"/>
                <a:ea typeface="MS PGothic" pitchFamily="34" charset="-128"/>
              </a:rPr>
              <a:t>Exploratory</a:t>
            </a:r>
            <a:r>
              <a:rPr lang="en-GB" sz="1400" b="0" dirty="0">
                <a:solidFill>
                  <a:schemeClr val="accent1">
                    <a:lumMod val="50000"/>
                  </a:schemeClr>
                </a:solidFill>
                <a:latin typeface="Verdana" pitchFamily="34" charset="0"/>
                <a:ea typeface="MS PGothic" pitchFamily="34" charset="-128"/>
              </a:rPr>
              <a:t> Environment</a:t>
            </a:r>
          </a:p>
          <a:p>
            <a:pPr eaLnBrk="1" hangingPunct="1">
              <a:spcBef>
                <a:spcPct val="20000"/>
              </a:spcBef>
              <a:buFontTx/>
              <a:buChar char="•"/>
            </a:pPr>
            <a:r>
              <a:rPr lang="en-GB" sz="1400" b="0" dirty="0">
                <a:solidFill>
                  <a:schemeClr val="accent1">
                    <a:lumMod val="50000"/>
                  </a:schemeClr>
                </a:solidFill>
                <a:latin typeface="Verdana" pitchFamily="34" charset="0"/>
                <a:ea typeface="MS PGothic" pitchFamily="34" charset="-128"/>
              </a:rPr>
              <a:t>Collaborative Virtual Organisations</a:t>
            </a:r>
            <a:endParaRPr lang="en-US" sz="1400" b="0" dirty="0">
              <a:solidFill>
                <a:schemeClr val="accent1">
                  <a:lumMod val="50000"/>
                </a:schemeClr>
              </a:solidFill>
              <a:latin typeface="Verdana" pitchFamily="34" charset="0"/>
              <a:ea typeface="MS PGothic" pitchFamily="34" charset="-128"/>
            </a:endParaRPr>
          </a:p>
        </p:txBody>
      </p:sp>
      <p:sp>
        <p:nvSpPr>
          <p:cNvPr id="135195" name="AutoShape 27"/>
          <p:cNvSpPr>
            <a:spLocks noChangeArrowheads="1"/>
          </p:cNvSpPr>
          <p:nvPr/>
        </p:nvSpPr>
        <p:spPr bwMode="auto">
          <a:xfrm>
            <a:off x="4381500" y="4953000"/>
            <a:ext cx="4419600" cy="1524000"/>
          </a:xfrm>
          <a:prstGeom prst="wedgeRoundRectCallout">
            <a:avLst>
              <a:gd name="adj1" fmla="val -66741"/>
              <a:gd name="adj2" fmla="val -28542"/>
              <a:gd name="adj3" fmla="val 16667"/>
            </a:avLst>
          </a:prstGeom>
          <a:solidFill>
            <a:srgbClr val="DDDDDD"/>
          </a:solidFill>
          <a:ln w="9525">
            <a:solidFill>
              <a:schemeClr val="tx1"/>
            </a:solidFill>
            <a:miter lim="800000"/>
            <a:headEnd/>
            <a:tailEnd/>
          </a:ln>
        </p:spPr>
        <p:txBody>
          <a:bodyPr wrap="none" anchor="ctr"/>
          <a:lstStyle/>
          <a:p>
            <a:pPr algn="l" eaLnBrk="1" hangingPunct="1">
              <a:spcBef>
                <a:spcPct val="20000"/>
              </a:spcBef>
            </a:pPr>
            <a:r>
              <a:rPr lang="en-GB" sz="1600" b="0" dirty="0">
                <a:solidFill>
                  <a:schemeClr val="accent2"/>
                </a:solidFill>
                <a:latin typeface="Verdana" pitchFamily="34" charset="0"/>
                <a:ea typeface="MS PGothic" pitchFamily="34" charset="-128"/>
              </a:rPr>
              <a:t>Data</a:t>
            </a:r>
            <a:r>
              <a:rPr lang="en-GB" sz="1400" b="0" dirty="0">
                <a:solidFill>
                  <a:srgbClr val="D9651D"/>
                </a:solidFill>
                <a:latin typeface="Verdana" pitchFamily="34" charset="0"/>
                <a:ea typeface="MS PGothic" pitchFamily="34" charset="-128"/>
              </a:rPr>
              <a:t>	</a:t>
            </a:r>
            <a:r>
              <a:rPr lang="en-GB" sz="1400" b="0" dirty="0">
                <a:solidFill>
                  <a:schemeClr val="accent1">
                    <a:lumMod val="50000"/>
                  </a:schemeClr>
                </a:solidFill>
                <a:latin typeface="Verdana" pitchFamily="34" charset="0"/>
                <a:ea typeface="MS PGothic" pitchFamily="34" charset="-128"/>
              </a:rPr>
              <a:t>• measurements, </a:t>
            </a:r>
          </a:p>
          <a:p>
            <a:pPr algn="l" eaLnBrk="1" hangingPunct="1">
              <a:spcBef>
                <a:spcPct val="20000"/>
              </a:spcBef>
            </a:pPr>
            <a:r>
              <a:rPr lang="en-GB" sz="1400" b="0" dirty="0">
                <a:solidFill>
                  <a:schemeClr val="accent1">
                    <a:lumMod val="50000"/>
                  </a:schemeClr>
                </a:solidFill>
                <a:latin typeface="Verdana" pitchFamily="34" charset="0"/>
                <a:ea typeface="MS PGothic" pitchFamily="34" charset="-128"/>
              </a:rPr>
              <a:t>	   observations &amp; sensors</a:t>
            </a:r>
          </a:p>
          <a:p>
            <a:pPr algn="l" eaLnBrk="1" hangingPunct="1">
              <a:spcBef>
                <a:spcPct val="20000"/>
              </a:spcBef>
            </a:pPr>
            <a:r>
              <a:rPr lang="en-GB" sz="1400" b="0" dirty="0">
                <a:solidFill>
                  <a:schemeClr val="accent1">
                    <a:lumMod val="50000"/>
                  </a:schemeClr>
                </a:solidFill>
                <a:latin typeface="Verdana" pitchFamily="34" charset="0"/>
                <a:ea typeface="MS PGothic" pitchFamily="34" charset="-128"/>
              </a:rPr>
              <a:t>	• other infrastructures (e.g. ELIXIR)</a:t>
            </a:r>
          </a:p>
          <a:p>
            <a:pPr algn="l" eaLnBrk="1" hangingPunct="1">
              <a:spcBef>
                <a:spcPct val="20000"/>
              </a:spcBef>
            </a:pPr>
            <a:r>
              <a:rPr lang="en-GB" sz="1600" b="0" dirty="0">
                <a:solidFill>
                  <a:schemeClr val="accent2"/>
                </a:solidFill>
                <a:latin typeface="Verdana" pitchFamily="34" charset="0"/>
                <a:ea typeface="MS PGothic" pitchFamily="34" charset="-128"/>
              </a:rPr>
              <a:t>Statistical software</a:t>
            </a:r>
          </a:p>
          <a:p>
            <a:pPr algn="l" eaLnBrk="1" hangingPunct="1">
              <a:spcBef>
                <a:spcPct val="20000"/>
              </a:spcBef>
            </a:pPr>
            <a:r>
              <a:rPr lang="en-GB" sz="1600" b="0" dirty="0">
                <a:solidFill>
                  <a:schemeClr val="accent2"/>
                </a:solidFill>
                <a:latin typeface="Verdana" pitchFamily="34" charset="0"/>
                <a:ea typeface="MS PGothic" pitchFamily="34" charset="-128"/>
              </a:rPr>
              <a:t>Distributed computing power</a:t>
            </a:r>
            <a:endParaRPr lang="en-US" sz="1600" b="0" dirty="0">
              <a:solidFill>
                <a:schemeClr val="accent2"/>
              </a:solidFill>
              <a:latin typeface="Verdana" pitchFamily="34" charset="0"/>
              <a:ea typeface="MS PGothic" pitchFamily="34" charset="-128"/>
            </a:endParaRPr>
          </a:p>
        </p:txBody>
      </p:sp>
      <p:sp>
        <p:nvSpPr>
          <p:cNvPr id="135196" name="AutoShape 28"/>
          <p:cNvSpPr>
            <a:spLocks noChangeArrowheads="1"/>
          </p:cNvSpPr>
          <p:nvPr/>
        </p:nvSpPr>
        <p:spPr bwMode="auto">
          <a:xfrm>
            <a:off x="4800600" y="3276600"/>
            <a:ext cx="3657600" cy="1524000"/>
          </a:xfrm>
          <a:prstGeom prst="cloudCallout">
            <a:avLst>
              <a:gd name="adj1" fmla="val -70315"/>
              <a:gd name="adj2" fmla="val 16667"/>
            </a:avLst>
          </a:prstGeom>
          <a:solidFill>
            <a:srgbClr val="DDDDDD"/>
          </a:solidFill>
          <a:ln w="9525">
            <a:solidFill>
              <a:schemeClr val="tx1"/>
            </a:solidFill>
            <a:round/>
            <a:headEnd/>
            <a:tailEnd/>
          </a:ln>
        </p:spPr>
        <p:txBody>
          <a:bodyPr wrap="none" anchor="ctr"/>
          <a:lstStyle/>
          <a:p>
            <a:pPr algn="l" eaLnBrk="1" hangingPunct="1">
              <a:spcBef>
                <a:spcPct val="20000"/>
              </a:spcBef>
            </a:pPr>
            <a:r>
              <a:rPr lang="en-GB" sz="1600" b="0" dirty="0">
                <a:solidFill>
                  <a:schemeClr val="accent2"/>
                </a:solidFill>
                <a:latin typeface="Verdana" pitchFamily="34" charset="0"/>
                <a:ea typeface="MS PGothic" pitchFamily="34" charset="-128"/>
              </a:rPr>
              <a:t>Analysis and processing</a:t>
            </a:r>
            <a:endParaRPr lang="en-GB" sz="1400" b="0" dirty="0">
              <a:solidFill>
                <a:srgbClr val="D9651D"/>
              </a:solidFill>
              <a:latin typeface="Verdana" pitchFamily="34" charset="0"/>
              <a:ea typeface="MS PGothic" pitchFamily="34" charset="-128"/>
            </a:endParaRPr>
          </a:p>
          <a:p>
            <a:pPr algn="l" eaLnBrk="1" hangingPunct="1">
              <a:spcBef>
                <a:spcPct val="20000"/>
              </a:spcBef>
            </a:pPr>
            <a:r>
              <a:rPr lang="en-GB" sz="1400" b="0" dirty="0">
                <a:solidFill>
                  <a:schemeClr val="tx1"/>
                </a:solidFill>
                <a:latin typeface="Verdana" pitchFamily="34" charset="0"/>
                <a:ea typeface="MS PGothic" pitchFamily="34" charset="-128"/>
              </a:rPr>
              <a:t>• </a:t>
            </a:r>
            <a:r>
              <a:rPr lang="en-GB" sz="1400" b="0" dirty="0">
                <a:solidFill>
                  <a:schemeClr val="accent1">
                    <a:lumMod val="50000"/>
                  </a:schemeClr>
                </a:solidFill>
                <a:latin typeface="Verdana" pitchFamily="34" charset="0"/>
                <a:ea typeface="MS PGothic" pitchFamily="34" charset="-128"/>
              </a:rPr>
              <a:t>Integration of resources</a:t>
            </a:r>
          </a:p>
          <a:p>
            <a:pPr algn="l" eaLnBrk="1" hangingPunct="1">
              <a:spcBef>
                <a:spcPct val="20000"/>
              </a:spcBef>
            </a:pPr>
            <a:r>
              <a:rPr lang="en-GB" sz="1400" b="0" dirty="0">
                <a:solidFill>
                  <a:schemeClr val="accent1">
                    <a:lumMod val="50000"/>
                  </a:schemeClr>
                </a:solidFill>
                <a:latin typeface="Verdana" pitchFamily="34" charset="0"/>
                <a:ea typeface="MS PGothic" pitchFamily="34" charset="-128"/>
              </a:rPr>
              <a:t>• Documented, shared workflows</a:t>
            </a:r>
          </a:p>
          <a:p>
            <a:pPr algn="l" eaLnBrk="1" hangingPunct="1">
              <a:spcBef>
                <a:spcPct val="20000"/>
              </a:spcBef>
            </a:pPr>
            <a:r>
              <a:rPr lang="en-GB" sz="1400" b="0" dirty="0">
                <a:solidFill>
                  <a:schemeClr val="accent1">
                    <a:lumMod val="50000"/>
                  </a:schemeClr>
                </a:solidFill>
                <a:latin typeface="Verdana" pitchFamily="34" charset="0"/>
                <a:ea typeface="MS PGothic" pitchFamily="34" charset="-128"/>
              </a:rPr>
              <a:t>• Grid computation</a:t>
            </a:r>
            <a:endParaRPr lang="en-US" sz="1800" b="0" dirty="0">
              <a:solidFill>
                <a:schemeClr val="accent1">
                  <a:lumMod val="50000"/>
                </a:schemeClr>
              </a:solidFill>
              <a:latin typeface="Arial" charset="0"/>
              <a:ea typeface="MS PGothic" pitchFamily="34" charset="-128"/>
            </a:endParaRPr>
          </a:p>
        </p:txBody>
      </p:sp>
      <p:sp>
        <p:nvSpPr>
          <p:cNvPr id="135197" name="AutoShape 29"/>
          <p:cNvSpPr>
            <a:spLocks noChangeArrowheads="1"/>
          </p:cNvSpPr>
          <p:nvPr/>
        </p:nvSpPr>
        <p:spPr bwMode="auto">
          <a:xfrm>
            <a:off x="4724400" y="2590800"/>
            <a:ext cx="3733800" cy="609600"/>
          </a:xfrm>
          <a:prstGeom prst="cloudCallout">
            <a:avLst>
              <a:gd name="adj1" fmla="val -67560"/>
              <a:gd name="adj2" fmla="val 55991"/>
            </a:avLst>
          </a:prstGeom>
          <a:solidFill>
            <a:srgbClr val="DDDDDD"/>
          </a:solidFill>
          <a:ln w="9525">
            <a:solidFill>
              <a:schemeClr val="tx1"/>
            </a:solidFill>
            <a:round/>
            <a:headEnd/>
            <a:tailEnd/>
          </a:ln>
        </p:spPr>
        <p:txBody>
          <a:bodyPr wrap="none" anchor="ctr"/>
          <a:lstStyle/>
          <a:p>
            <a:pPr eaLnBrk="1" hangingPunct="1"/>
            <a:r>
              <a:rPr lang="en-GB" sz="1600" b="0">
                <a:solidFill>
                  <a:schemeClr val="accent2"/>
                </a:solidFill>
                <a:latin typeface="Verdana" pitchFamily="34" charset="0"/>
                <a:ea typeface="MS PGothic" pitchFamily="34" charset="-128"/>
              </a:rPr>
              <a:t>Semantic annotation</a:t>
            </a:r>
            <a:endParaRPr lang="en-US" sz="1400" b="0">
              <a:solidFill>
                <a:schemeClr val="accent2"/>
              </a:solidFill>
              <a:latin typeface="Verdana" pitchFamily="34" charset="0"/>
              <a:ea typeface="MS PGothic" pitchFamily="34" charset="-128"/>
            </a:endParaRPr>
          </a:p>
        </p:txBody>
      </p:sp>
      <p:sp>
        <p:nvSpPr>
          <p:cNvPr id="135198" name="Oval 30"/>
          <p:cNvSpPr>
            <a:spLocks noChangeArrowheads="1"/>
          </p:cNvSpPr>
          <p:nvPr/>
        </p:nvSpPr>
        <p:spPr bwMode="auto">
          <a:xfrm>
            <a:off x="1066800" y="4800600"/>
            <a:ext cx="3200400" cy="990600"/>
          </a:xfrm>
          <a:prstGeom prst="ellipse">
            <a:avLst/>
          </a:prstGeom>
          <a:noFill/>
          <a:ln w="38100">
            <a:solidFill>
              <a:srgbClr val="CA1307"/>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Tree>
    <p:extLst>
      <p:ext uri="{BB962C8B-B14F-4D97-AF65-F5344CB8AC3E}">
        <p14:creationId xmlns:p14="http://schemas.microsoft.com/office/powerpoint/2010/main" val="3554893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1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51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519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5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4" grpId="0" animBg="1"/>
      <p:bldP spid="135195" grpId="0" animBg="1"/>
      <p:bldP spid="135196" grpId="0" animBg="1"/>
      <p:bldP spid="135197" grpId="0" animBg="1"/>
      <p:bldP spid="13519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Vision 2030                                  </a:t>
            </a:r>
            <a:r>
              <a:rPr lang="en-US" sz="3200" dirty="0" smtClean="0"/>
              <a:t>high-level experts group on Scientific Data</a:t>
            </a:r>
            <a:endParaRPr lang="en-US" sz="3200" dirty="0"/>
          </a:p>
        </p:txBody>
      </p:sp>
      <p:sp>
        <p:nvSpPr>
          <p:cNvPr id="4" name="Text Box 1"/>
          <p:cNvSpPr txBox="1">
            <a:spLocks noChangeArrowheads="1"/>
          </p:cNvSpPr>
          <p:nvPr/>
        </p:nvSpPr>
        <p:spPr bwMode="auto">
          <a:xfrm>
            <a:off x="36685" y="2237960"/>
            <a:ext cx="5332987" cy="3517900"/>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000" dirty="0">
                <a:latin typeface="Myriad Pro"/>
              </a:rPr>
              <a:t>	“Our vision is a scientific e-Infrastructure that supports seamless access, use, re-use and trust of data. In a sense, the physical and technical infrastructure becomes invisible and the data themselves become the infrastructure – a valuable asset, on which science, technology, the economy and society can advance.”</a:t>
            </a:r>
          </a:p>
          <a:p>
            <a:pPr lvl="1" algn="just">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000" dirty="0">
                <a:latin typeface="Myriad Pro"/>
              </a:rPr>
              <a:t>	</a:t>
            </a:r>
          </a:p>
          <a:p>
            <a:pPr lvl="1">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1600" i="1" dirty="0">
                <a:latin typeface="Myriad Pro"/>
              </a:rPr>
              <a:t>High-Level Group on Scientific Data</a:t>
            </a:r>
            <a:endParaRPr lang="en-US" sz="1000" i="1" dirty="0">
              <a:latin typeface="Myriad Pro"/>
            </a:endParaRPr>
          </a:p>
          <a:p>
            <a:pPr lvl="1">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US" sz="1400" i="1" dirty="0">
                <a:latin typeface="Myriad Pro"/>
              </a:rPr>
              <a:t>“Riding the Wave: how Europe can gain from the raising tide of scientific data”</a:t>
            </a:r>
            <a:endParaRPr lang="en-GB" sz="2000" i="1" dirty="0">
              <a:latin typeface="Myriad Pro"/>
            </a:endParaRPr>
          </a:p>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endParaRPr lang="en-GB" sz="2800" dirty="0">
              <a:latin typeface="Myriad Pro"/>
            </a:endParaRPr>
          </a:p>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000" dirty="0">
                <a:latin typeface="Myriad Pro"/>
              </a:rPr>
              <a:t>	</a:t>
            </a:r>
          </a:p>
        </p:txBody>
      </p:sp>
      <p:pic>
        <p:nvPicPr>
          <p:cNvPr id="5" name="Picture Placeholder 4" descr="Senario images_dataset.jpg"/>
          <p:cNvPicPr>
            <a:picLocks noChangeAspect="1"/>
          </p:cNvPicPr>
          <p:nvPr/>
        </p:nvPicPr>
        <p:blipFill>
          <a:blip r:embed="rId2"/>
          <a:srcRect l="-1544" r="-1544"/>
          <a:stretch>
            <a:fillRect/>
          </a:stretch>
        </p:blipFill>
        <p:spPr>
          <a:xfrm>
            <a:off x="5311302" y="2451965"/>
            <a:ext cx="3832698" cy="261581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17"/>
          <p:cNvSpPr/>
          <p:nvPr/>
        </p:nvSpPr>
        <p:spPr>
          <a:xfrm>
            <a:off x="304800" y="539750"/>
            <a:ext cx="8534400" cy="622300"/>
          </a:xfrm>
          <a:prstGeom prst="rightArrow">
            <a:avLst/>
          </a:prstGeom>
          <a:gradFill flip="none" rotWithShape="1">
            <a:gsLst>
              <a:gs pos="0">
                <a:srgbClr val="FF3399">
                  <a:alpha val="0"/>
                </a:srgbClr>
              </a:gs>
              <a:gs pos="25000">
                <a:srgbClr val="FF6633"/>
              </a:gs>
              <a:gs pos="50000">
                <a:srgbClr val="FFFF00"/>
              </a:gs>
              <a:gs pos="75000">
                <a:srgbClr val="01A78F"/>
              </a:gs>
              <a:gs pos="100000">
                <a:srgbClr val="3366FF"/>
              </a:gs>
            </a:gsLst>
            <a:lin ang="0" scaled="0"/>
            <a:tileRect/>
          </a:gra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8"/>
          <p:cNvGrpSpPr/>
          <p:nvPr/>
        </p:nvGrpSpPr>
        <p:grpSpPr>
          <a:xfrm>
            <a:off x="260350" y="1250950"/>
            <a:ext cx="2800350" cy="4978400"/>
            <a:chOff x="260350" y="1250950"/>
            <a:chExt cx="2800350" cy="4978400"/>
          </a:xfrm>
          <a:solidFill>
            <a:schemeClr val="accent1">
              <a:lumMod val="75000"/>
            </a:schemeClr>
          </a:solidFill>
        </p:grpSpPr>
        <p:sp>
          <p:nvSpPr>
            <p:cNvPr id="7" name="Rectangle 3"/>
            <p:cNvSpPr/>
            <p:nvPr/>
          </p:nvSpPr>
          <p:spPr>
            <a:xfrm>
              <a:off x="260350" y="1250950"/>
              <a:ext cx="2800350" cy="4978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6"/>
            <p:cNvSpPr txBox="1"/>
            <p:nvPr/>
          </p:nvSpPr>
          <p:spPr>
            <a:xfrm>
              <a:off x="260350" y="1339850"/>
              <a:ext cx="2755900" cy="369332"/>
            </a:xfrm>
            <a:prstGeom prst="rect">
              <a:avLst/>
            </a:prstGeom>
            <a:grpFill/>
          </p:spPr>
          <p:txBody>
            <a:bodyPr wrap="square" rtlCol="0">
              <a:spAutoFit/>
            </a:bodyPr>
            <a:lstStyle/>
            <a:p>
              <a:pPr algn="ctr"/>
              <a:r>
                <a:rPr lang="en-GB" b="1" dirty="0" smtClean="0"/>
                <a:t>1990</a:t>
              </a:r>
              <a:endParaRPr lang="en-GB" b="1" dirty="0"/>
            </a:p>
          </p:txBody>
        </p:sp>
        <p:sp>
          <p:nvSpPr>
            <p:cNvPr id="9" name="TextBox 7"/>
            <p:cNvSpPr txBox="1"/>
            <p:nvPr/>
          </p:nvSpPr>
          <p:spPr>
            <a:xfrm>
              <a:off x="260350" y="1917700"/>
              <a:ext cx="2755900" cy="2462213"/>
            </a:xfrm>
            <a:prstGeom prst="rect">
              <a:avLst/>
            </a:prstGeom>
            <a:grpFill/>
          </p:spPr>
          <p:txBody>
            <a:bodyPr wrap="square" rtlCol="0">
              <a:spAutoFit/>
            </a:bodyPr>
            <a:lstStyle/>
            <a:p>
              <a:pPr marL="173038" indent="-173038">
                <a:buFont typeface="Arial" pitchFamily="34" charset="0"/>
                <a:buChar char="•"/>
              </a:pPr>
              <a:r>
                <a:rPr lang="en-GB" sz="1400" dirty="0" smtClean="0"/>
                <a:t>Web not yet begun</a:t>
              </a:r>
            </a:p>
            <a:p>
              <a:pPr marL="173038" indent="-173038">
                <a:buFont typeface="Arial" pitchFamily="34" charset="0"/>
                <a:buChar char="•"/>
              </a:pPr>
              <a:r>
                <a:rPr lang="en-GB" sz="1400" dirty="0" smtClean="0"/>
                <a:t>XML not yet begin</a:t>
              </a:r>
            </a:p>
            <a:p>
              <a:pPr marL="173038" indent="-173038">
                <a:buFont typeface="Arial" pitchFamily="34" charset="0"/>
                <a:buChar char="•"/>
              </a:pPr>
              <a:r>
                <a:rPr lang="en-GB" sz="1400" dirty="0" smtClean="0"/>
                <a:t>Internet speeds kbps in universities and offices</a:t>
              </a:r>
            </a:p>
            <a:p>
              <a:pPr marL="173038" indent="-173038">
                <a:buFont typeface="Arial" pitchFamily="34" charset="0"/>
                <a:buChar char="•"/>
              </a:pPr>
              <a:r>
                <a:rPr lang="en-GB" sz="1400" dirty="0" smtClean="0"/>
                <a:t>300,000 internet hosts</a:t>
              </a:r>
            </a:p>
            <a:p>
              <a:pPr marL="173038" indent="-173038">
                <a:buFont typeface="Arial" pitchFamily="34" charset="0"/>
                <a:buChar char="•"/>
              </a:pPr>
              <a:r>
                <a:rPr lang="en-GB" sz="1400" dirty="0" smtClean="0"/>
                <a:t>Data volume ??</a:t>
              </a:r>
            </a:p>
            <a:p>
              <a:pPr marL="173038" indent="-173038">
                <a:buFont typeface="Arial" pitchFamily="34" charset="0"/>
                <a:buChar char="•"/>
              </a:pPr>
              <a:r>
                <a:rPr lang="en-GB" sz="1400" dirty="0" smtClean="0"/>
                <a:t>XXX researchers</a:t>
              </a:r>
            </a:p>
            <a:p>
              <a:pPr marL="173038" indent="-173038">
                <a:buFont typeface="Arial" pitchFamily="34" charset="0"/>
                <a:buChar char="•"/>
              </a:pPr>
              <a:r>
                <a:rPr lang="en-GB" sz="1400" dirty="0" smtClean="0"/>
                <a:t>Few computer programming languages</a:t>
              </a:r>
            </a:p>
            <a:p>
              <a:pPr marL="173038" indent="-173038">
                <a:buFont typeface="Arial" pitchFamily="34" charset="0"/>
                <a:buChar char="•"/>
              </a:pPr>
              <a:r>
                <a:rPr lang="en-GB" sz="1400" dirty="0" smtClean="0"/>
                <a:t>Transition from text to 2D image visualisation</a:t>
              </a:r>
            </a:p>
          </p:txBody>
        </p:sp>
      </p:grpSp>
      <p:grpSp>
        <p:nvGrpSpPr>
          <p:cNvPr id="10" name="Group 9"/>
          <p:cNvGrpSpPr/>
          <p:nvPr/>
        </p:nvGrpSpPr>
        <p:grpSpPr>
          <a:xfrm>
            <a:off x="3171825" y="1237525"/>
            <a:ext cx="2800350" cy="4978400"/>
            <a:chOff x="260350" y="1193075"/>
            <a:chExt cx="2800350" cy="4978400"/>
          </a:xfrm>
          <a:solidFill>
            <a:schemeClr val="tx1"/>
          </a:solidFill>
        </p:grpSpPr>
        <p:sp>
          <p:nvSpPr>
            <p:cNvPr id="11" name="Rectangle 10"/>
            <p:cNvSpPr/>
            <p:nvPr/>
          </p:nvSpPr>
          <p:spPr>
            <a:xfrm>
              <a:off x="260350" y="1193075"/>
              <a:ext cx="2800350" cy="4978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2" name="TextBox 11"/>
            <p:cNvSpPr txBox="1"/>
            <p:nvPr/>
          </p:nvSpPr>
          <p:spPr>
            <a:xfrm>
              <a:off x="260350" y="1339850"/>
              <a:ext cx="2755900" cy="369332"/>
            </a:xfrm>
            <a:prstGeom prst="rect">
              <a:avLst/>
            </a:prstGeom>
            <a:grpFill/>
          </p:spPr>
          <p:txBody>
            <a:bodyPr wrap="square" rtlCol="0">
              <a:spAutoFit/>
            </a:bodyPr>
            <a:lstStyle/>
            <a:p>
              <a:pPr algn="ctr"/>
              <a:r>
                <a:rPr lang="en-GB" b="1" dirty="0" smtClean="0">
                  <a:solidFill>
                    <a:schemeClr val="bg1"/>
                  </a:solidFill>
                </a:rPr>
                <a:t>2010</a:t>
              </a:r>
              <a:endParaRPr lang="en-GB" b="1" dirty="0">
                <a:solidFill>
                  <a:schemeClr val="bg1"/>
                </a:solidFill>
              </a:endParaRPr>
            </a:p>
          </p:txBody>
        </p:sp>
        <p:sp>
          <p:nvSpPr>
            <p:cNvPr id="13" name="TextBox 12"/>
            <p:cNvSpPr txBox="1"/>
            <p:nvPr/>
          </p:nvSpPr>
          <p:spPr>
            <a:xfrm>
              <a:off x="260350" y="1917700"/>
              <a:ext cx="2755900" cy="2462213"/>
            </a:xfrm>
            <a:prstGeom prst="rect">
              <a:avLst/>
            </a:prstGeom>
            <a:grpFill/>
          </p:spPr>
          <p:txBody>
            <a:bodyPr wrap="square" rtlCol="0">
              <a:spAutoFit/>
            </a:bodyPr>
            <a:lstStyle/>
            <a:p>
              <a:pPr marL="173038" indent="-173038">
                <a:buFont typeface="Arial" pitchFamily="34" charset="0"/>
                <a:buChar char="•"/>
              </a:pPr>
              <a:r>
                <a:rPr lang="en-GB" sz="1400" dirty="0" smtClean="0">
                  <a:solidFill>
                    <a:schemeClr val="bg1"/>
                  </a:solidFill>
                </a:rPr>
                <a:t>Web 2.0 started</a:t>
              </a:r>
            </a:p>
            <a:p>
              <a:pPr marL="173038" indent="-173038">
                <a:buFont typeface="Arial" pitchFamily="34" charset="0"/>
                <a:buChar char="•"/>
              </a:pPr>
              <a:r>
                <a:rPr lang="en-GB" sz="1400" dirty="0" smtClean="0">
                  <a:solidFill>
                    <a:schemeClr val="bg1"/>
                  </a:solidFill>
                </a:rPr>
                <a:t>XML widespread</a:t>
              </a:r>
            </a:p>
            <a:p>
              <a:pPr marL="173038" indent="-173038">
                <a:buFont typeface="Arial" pitchFamily="34" charset="0"/>
                <a:buChar char="•"/>
              </a:pPr>
              <a:r>
                <a:rPr lang="en-GB" sz="1400" dirty="0" smtClean="0">
                  <a:solidFill>
                    <a:schemeClr val="bg1"/>
                  </a:solidFill>
                </a:rPr>
                <a:t>Internet speeds Mbps widespread </a:t>
              </a:r>
              <a:endParaRPr lang="en-GB" sz="1400" dirty="0">
                <a:solidFill>
                  <a:schemeClr val="bg1"/>
                </a:solidFill>
              </a:endParaRPr>
            </a:p>
            <a:p>
              <a:pPr marL="173038" indent="-173038">
                <a:buFont typeface="Arial" pitchFamily="34" charset="0"/>
                <a:buChar char="•"/>
              </a:pPr>
              <a:r>
                <a:rPr lang="en-GB" sz="1400" dirty="0" smtClean="0">
                  <a:solidFill>
                    <a:schemeClr val="bg1"/>
                  </a:solidFill>
                </a:rPr>
                <a:t>600,000,000 internet hosts</a:t>
              </a:r>
            </a:p>
            <a:p>
              <a:pPr marL="173038" indent="-173038">
                <a:buFont typeface="Arial" pitchFamily="34" charset="0"/>
                <a:buChar char="•"/>
              </a:pPr>
              <a:r>
                <a:rPr lang="en-GB" sz="1400" dirty="0" smtClean="0">
                  <a:solidFill>
                    <a:schemeClr val="bg1"/>
                  </a:solidFill>
                </a:rPr>
                <a:t>5.10</a:t>
              </a:r>
              <a:r>
                <a:rPr lang="en-GB" sz="1400" baseline="30000" dirty="0" smtClean="0">
                  <a:solidFill>
                    <a:schemeClr val="bg1"/>
                  </a:solidFill>
                </a:rPr>
                <a:t>18</a:t>
              </a:r>
              <a:r>
                <a:rPr lang="en-GB" sz="1400" dirty="0" smtClean="0">
                  <a:solidFill>
                    <a:schemeClr val="bg1"/>
                  </a:solidFill>
                </a:rPr>
                <a:t> bytes of data</a:t>
              </a:r>
            </a:p>
            <a:p>
              <a:pPr marL="173038" indent="-173038">
                <a:buFont typeface="Arial" pitchFamily="34" charset="0"/>
                <a:buChar char="•"/>
              </a:pPr>
              <a:r>
                <a:rPr lang="en-GB" sz="1400" dirty="0" smtClean="0">
                  <a:solidFill>
                    <a:schemeClr val="bg1"/>
                  </a:solidFill>
                </a:rPr>
                <a:t>Millions of researchers</a:t>
              </a:r>
            </a:p>
            <a:p>
              <a:pPr marL="173038" indent="-173038">
                <a:buFont typeface="Arial" pitchFamily="34" charset="0"/>
                <a:buChar char="•"/>
              </a:pPr>
              <a:r>
                <a:rPr lang="en-GB" sz="1400" dirty="0" smtClean="0">
                  <a:solidFill>
                    <a:schemeClr val="bg1"/>
                  </a:solidFill>
                </a:rPr>
                <a:t>Many new paradigms for programming languages</a:t>
              </a:r>
            </a:p>
            <a:p>
              <a:pPr marL="173038" indent="-173038">
                <a:buFont typeface="Arial" pitchFamily="34" charset="0"/>
                <a:buChar char="•"/>
              </a:pPr>
              <a:r>
                <a:rPr lang="en-GB" sz="1400" dirty="0" smtClean="0">
                  <a:solidFill>
                    <a:schemeClr val="bg1"/>
                  </a:solidFill>
                </a:rPr>
                <a:t>3-D and Virtual reality visualisation</a:t>
              </a:r>
            </a:p>
          </p:txBody>
        </p:sp>
      </p:grpSp>
      <p:grpSp>
        <p:nvGrpSpPr>
          <p:cNvPr id="14" name="Group 13"/>
          <p:cNvGrpSpPr/>
          <p:nvPr/>
        </p:nvGrpSpPr>
        <p:grpSpPr>
          <a:xfrm>
            <a:off x="6083300" y="1225950"/>
            <a:ext cx="2800350" cy="4978400"/>
            <a:chOff x="260350" y="1181500"/>
            <a:chExt cx="2800350" cy="4978400"/>
          </a:xfrm>
        </p:grpSpPr>
        <p:sp>
          <p:nvSpPr>
            <p:cNvPr id="15" name="Rectangle 14"/>
            <p:cNvSpPr/>
            <p:nvPr/>
          </p:nvSpPr>
          <p:spPr>
            <a:xfrm>
              <a:off x="260350" y="1181500"/>
              <a:ext cx="2800350" cy="49784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6" name="TextBox 15"/>
            <p:cNvSpPr txBox="1"/>
            <p:nvPr/>
          </p:nvSpPr>
          <p:spPr>
            <a:xfrm>
              <a:off x="260350" y="1339850"/>
              <a:ext cx="2755900" cy="369332"/>
            </a:xfrm>
            <a:prstGeom prst="rect">
              <a:avLst/>
            </a:prstGeom>
            <a:noFill/>
          </p:spPr>
          <p:txBody>
            <a:bodyPr wrap="square" rtlCol="0">
              <a:spAutoFit/>
            </a:bodyPr>
            <a:lstStyle/>
            <a:p>
              <a:pPr algn="ctr"/>
              <a:r>
                <a:rPr lang="en-GB" b="1" dirty="0" smtClean="0">
                  <a:solidFill>
                    <a:schemeClr val="bg1"/>
                  </a:solidFill>
                </a:rPr>
                <a:t>2030</a:t>
              </a:r>
              <a:endParaRPr lang="en-GB" b="1" dirty="0">
                <a:solidFill>
                  <a:schemeClr val="bg1"/>
                </a:solidFill>
              </a:endParaRPr>
            </a:p>
          </p:txBody>
        </p:sp>
        <p:sp>
          <p:nvSpPr>
            <p:cNvPr id="17" name="TextBox 16"/>
            <p:cNvSpPr txBox="1"/>
            <p:nvPr/>
          </p:nvSpPr>
          <p:spPr>
            <a:xfrm>
              <a:off x="260350" y="1917700"/>
              <a:ext cx="2755900" cy="2246769"/>
            </a:xfrm>
            <a:prstGeom prst="rect">
              <a:avLst/>
            </a:prstGeom>
            <a:noFill/>
          </p:spPr>
          <p:txBody>
            <a:bodyPr wrap="square" rtlCol="0">
              <a:spAutoFit/>
            </a:bodyPr>
            <a:lstStyle/>
            <a:p>
              <a:pPr marL="173038" indent="-173038">
                <a:buFont typeface="Arial" pitchFamily="34" charset="0"/>
                <a:buChar char="•"/>
              </a:pPr>
              <a:r>
                <a:rPr lang="en-GB" sz="1400" dirty="0" smtClean="0">
                  <a:solidFill>
                    <a:schemeClr val="bg1"/>
                  </a:solidFill>
                </a:rPr>
                <a:t>Semantic Web </a:t>
              </a:r>
            </a:p>
            <a:p>
              <a:pPr marL="173038" indent="-173038">
                <a:buFont typeface="Arial" pitchFamily="34" charset="0"/>
                <a:buChar char="•"/>
              </a:pPr>
              <a:r>
                <a:rPr lang="en-GB" sz="1400" dirty="0" smtClean="0">
                  <a:solidFill>
                    <a:schemeClr val="bg1"/>
                  </a:solidFill>
                </a:rPr>
                <a:t>XML forgotten</a:t>
              </a:r>
            </a:p>
            <a:p>
              <a:pPr marL="173038" indent="-173038">
                <a:buFont typeface="Arial" pitchFamily="34" charset="0"/>
                <a:buChar char="•"/>
              </a:pPr>
              <a:r>
                <a:rPr lang="en-GB" sz="1400" dirty="0" smtClean="0">
                  <a:solidFill>
                    <a:schemeClr val="bg1"/>
                  </a:solidFill>
                </a:rPr>
                <a:t>Internet speeds </a:t>
              </a:r>
              <a:r>
                <a:rPr lang="en-GB" sz="1400" dirty="0" err="1" smtClean="0">
                  <a:solidFill>
                    <a:schemeClr val="bg1"/>
                  </a:solidFill>
                </a:rPr>
                <a:t>Pbps</a:t>
              </a:r>
              <a:r>
                <a:rPr lang="en-GB" sz="1400" dirty="0" smtClean="0">
                  <a:solidFill>
                    <a:schemeClr val="bg1"/>
                  </a:solidFill>
                </a:rPr>
                <a:t> widespread</a:t>
              </a:r>
            </a:p>
            <a:p>
              <a:pPr marL="173038" indent="-173038">
                <a:buFont typeface="Arial" pitchFamily="34" charset="0"/>
                <a:buChar char="•"/>
              </a:pPr>
              <a:r>
                <a:rPr lang="en-GB" sz="1400" dirty="0" smtClean="0">
                  <a:solidFill>
                    <a:schemeClr val="bg1"/>
                  </a:solidFill>
                </a:rPr>
                <a:t>2,000,000,000,000 hosts</a:t>
              </a:r>
            </a:p>
            <a:p>
              <a:pPr marL="173038" indent="-173038">
                <a:buFont typeface="Arial" pitchFamily="34" charset="0"/>
                <a:buChar char="•"/>
              </a:pPr>
              <a:r>
                <a:rPr lang="en-GB" sz="1400" dirty="0" smtClean="0">
                  <a:solidFill>
                    <a:schemeClr val="bg1"/>
                  </a:solidFill>
                </a:rPr>
                <a:t>5.10</a:t>
              </a:r>
              <a:r>
                <a:rPr lang="en-GB" sz="1400" baseline="30000" dirty="0" smtClean="0">
                  <a:solidFill>
                    <a:schemeClr val="bg1"/>
                  </a:solidFill>
                </a:rPr>
                <a:t>24</a:t>
              </a:r>
              <a:r>
                <a:rPr lang="en-GB" sz="1400" dirty="0" smtClean="0">
                  <a:solidFill>
                    <a:schemeClr val="bg1"/>
                  </a:solidFill>
                </a:rPr>
                <a:t> bytes of data</a:t>
              </a:r>
            </a:p>
            <a:p>
              <a:pPr marL="173038" indent="-173038">
                <a:buFont typeface="Arial" pitchFamily="34" charset="0"/>
                <a:buChar char="•"/>
              </a:pPr>
              <a:r>
                <a:rPr lang="en-GB" sz="1400" dirty="0" smtClean="0">
                  <a:solidFill>
                    <a:schemeClr val="bg1"/>
                  </a:solidFill>
                </a:rPr>
                <a:t>Billions of citizen researchers</a:t>
              </a:r>
            </a:p>
            <a:p>
              <a:pPr marL="173038" indent="-173038">
                <a:buFont typeface="Arial" pitchFamily="34" charset="0"/>
                <a:buChar char="•"/>
              </a:pPr>
              <a:r>
                <a:rPr lang="en-GB" sz="1400" dirty="0" smtClean="0">
                  <a:solidFill>
                    <a:schemeClr val="bg1"/>
                  </a:solidFill>
                </a:rPr>
                <a:t>Natural language programming for computers</a:t>
              </a:r>
            </a:p>
            <a:p>
              <a:pPr marL="173038" indent="-173038">
                <a:buFont typeface="Arial" pitchFamily="34" charset="0"/>
                <a:buChar char="•"/>
              </a:pPr>
              <a:r>
                <a:rPr lang="en-GB" sz="1400" dirty="0" smtClean="0">
                  <a:solidFill>
                    <a:schemeClr val="bg1"/>
                  </a:solidFill>
                </a:rPr>
                <a:t>Virtual worlds</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5777"/>
            <a:ext cx="7772400" cy="914400"/>
          </a:xfrm>
        </p:spPr>
        <p:txBody>
          <a:bodyPr/>
          <a:lstStyle/>
          <a:p>
            <a:pPr algn="r"/>
            <a:r>
              <a:rPr lang="en-US" dirty="0" smtClean="0"/>
              <a:t>Vision 2030</a:t>
            </a:r>
            <a:endParaRPr lang="en-US" sz="3200" dirty="0"/>
          </a:p>
        </p:txBody>
      </p:sp>
      <p:sp>
        <p:nvSpPr>
          <p:cNvPr id="5" name="Text Box 1"/>
          <p:cNvSpPr txBox="1">
            <a:spLocks noChangeArrowheads="1"/>
          </p:cNvSpPr>
          <p:nvPr/>
        </p:nvSpPr>
        <p:spPr bwMode="auto">
          <a:xfrm>
            <a:off x="250001" y="1435272"/>
            <a:ext cx="8643997" cy="1521931"/>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(1) </a:t>
            </a:r>
            <a:r>
              <a:rPr lang="en-GB" sz="2400" dirty="0">
                <a:latin typeface="Myriad Pro"/>
              </a:rPr>
              <a:t>All stakeholders, from scientists to national authorities to general public are aware of the critical importance of preserving and sharing reliable data produced during the </a:t>
            </a:r>
            <a:r>
              <a:rPr lang="en-GB" sz="2400" dirty="0" smtClean="0">
                <a:latin typeface="Myriad Pro"/>
              </a:rPr>
              <a:t>scientific </a:t>
            </a:r>
            <a:r>
              <a:rPr lang="en-GB" sz="2400" dirty="0">
                <a:latin typeface="Myriad Pro"/>
              </a:rPr>
              <a:t>process. </a:t>
            </a:r>
            <a:endParaRPr lang="en-GB" sz="1050" i="1" dirty="0" smtClean="0">
              <a:latin typeface="Myriad Pro"/>
            </a:endParaRPr>
          </a:p>
        </p:txBody>
      </p:sp>
      <p:sp>
        <p:nvSpPr>
          <p:cNvPr id="6" name="TextBox 3"/>
          <p:cNvSpPr txBox="1"/>
          <p:nvPr/>
        </p:nvSpPr>
        <p:spPr>
          <a:xfrm>
            <a:off x="542900" y="2955543"/>
            <a:ext cx="8143900" cy="3717941"/>
          </a:xfrm>
          <a:prstGeom prst="rect">
            <a:avLst/>
          </a:prstGeom>
          <a:noFill/>
        </p:spPr>
        <p:txBody>
          <a:bodyPr wrap="square" rtlCol="0">
            <a:spAutoFit/>
          </a:bodyPr>
          <a:lstStyle/>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000" dirty="0" smtClean="0">
                <a:latin typeface="Myriad Pro"/>
              </a:rPr>
              <a:t>All</a:t>
            </a:r>
            <a:r>
              <a:rPr lang="en-GB" dirty="0" smtClean="0">
                <a:latin typeface="Myriad Pro"/>
              </a:rPr>
              <a:t> member states ought to publish their policies and implementation plans on the conservation and sharing of scientific data, aiming at a coordinated European approach.</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Legal issues are worked out so that they encourage, and not impede, global data sharing.</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The scientific community is supported to provide its data and metadata for re-use.</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Every funded science project includes a fixed budget percentage for compulsory conservation and distribution of data, spent depending of the project context.</a:t>
            </a:r>
          </a:p>
          <a:p>
            <a:pPr marL="717550" lvl="1" indent="-260350" algn="just">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rgbClr val="FF0000"/>
                </a:solidFill>
                <a:latin typeface="Myriad Pro"/>
              </a:rPr>
              <a:t>IMPACT IF ACHIEVED</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Data form an infrastructure, and are an asset for future science and the economy.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5777"/>
            <a:ext cx="7772400" cy="914400"/>
          </a:xfrm>
        </p:spPr>
        <p:txBody>
          <a:bodyPr/>
          <a:lstStyle/>
          <a:p>
            <a:pPr algn="r"/>
            <a:r>
              <a:rPr lang="en-US" dirty="0" smtClean="0"/>
              <a:t>Vision 2030</a:t>
            </a:r>
            <a:endParaRPr lang="en-US" sz="3200" dirty="0"/>
          </a:p>
        </p:txBody>
      </p:sp>
      <p:sp>
        <p:nvSpPr>
          <p:cNvPr id="7" name="Text Box 1"/>
          <p:cNvSpPr txBox="1">
            <a:spLocks noChangeArrowheads="1"/>
          </p:cNvSpPr>
          <p:nvPr/>
        </p:nvSpPr>
        <p:spPr bwMode="auto">
          <a:xfrm>
            <a:off x="247083" y="1437091"/>
            <a:ext cx="8572560" cy="1797441"/>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(2) </a:t>
            </a:r>
            <a:r>
              <a:rPr lang="en-GB" sz="2400" dirty="0">
                <a:latin typeface="Myriad Pro"/>
              </a:rPr>
              <a:t>Researchers and practitioners from any discipline are able to find, access and process the data they need. They can be confident in their ability to use and understand data and they can evaluate the degree to which the data can be trusted</a:t>
            </a:r>
            <a:r>
              <a:rPr lang="en-GB" sz="2400" dirty="0" smtClean="0">
                <a:latin typeface="Myriad Pro"/>
              </a:rPr>
              <a:t>.</a:t>
            </a:r>
            <a:endParaRPr lang="en-GB" dirty="0">
              <a:latin typeface="Myriad Pro"/>
            </a:endParaRPr>
          </a:p>
        </p:txBody>
      </p:sp>
      <p:sp>
        <p:nvSpPr>
          <p:cNvPr id="8" name="TextBox 4"/>
          <p:cNvSpPr txBox="1"/>
          <p:nvPr/>
        </p:nvSpPr>
        <p:spPr>
          <a:xfrm>
            <a:off x="142860" y="3111901"/>
            <a:ext cx="8858280" cy="3794885"/>
          </a:xfrm>
          <a:prstGeom prst="rect">
            <a:avLst/>
          </a:prstGeom>
          <a:noFill/>
        </p:spPr>
        <p:txBody>
          <a:bodyPr wrap="square" rtlCol="0">
            <a:spAutoFit/>
          </a:bodyPr>
          <a:lstStyle/>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Create a robust, reliable, flexible, green, evolvable data framework with appropriate governance and long-term funding schemes to key services such as Persistent Identification and registries of metadata.</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Propose a directive demanding that data descriptions and provenance are associated with public (and other) data.</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Create a directive to set up a unified authentication and authorisation system.</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Set Grand Challenges to aggregate domains.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Provide “forums” to define strategies at disciplinary and cross-disciplinary levels for metadata definition.</a:t>
            </a:r>
          </a:p>
          <a:p>
            <a:pPr marL="717550" lvl="1" indent="-260350">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rgbClr val="FF0000"/>
                </a:solidFill>
                <a:latin typeface="Myriad Pro"/>
              </a:rPr>
              <a:t>IMPACT IF ACHIEVED</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Dramatic progress in the efficiency of the scientific process, and rapid advances in our understanding of our complex world, enabling the best brains to thrive wherever they 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5777"/>
            <a:ext cx="7772400" cy="914400"/>
          </a:xfrm>
        </p:spPr>
        <p:txBody>
          <a:bodyPr/>
          <a:lstStyle/>
          <a:p>
            <a:pPr algn="r"/>
            <a:r>
              <a:rPr lang="en-US" dirty="0" smtClean="0"/>
              <a:t>Vision 2030</a:t>
            </a:r>
            <a:endParaRPr lang="en-US" sz="3200" dirty="0"/>
          </a:p>
        </p:txBody>
      </p:sp>
      <p:sp>
        <p:nvSpPr>
          <p:cNvPr id="5" name="Text Box 1"/>
          <p:cNvSpPr txBox="1">
            <a:spLocks noChangeArrowheads="1"/>
          </p:cNvSpPr>
          <p:nvPr/>
        </p:nvSpPr>
        <p:spPr bwMode="auto">
          <a:xfrm>
            <a:off x="246137" y="1427058"/>
            <a:ext cx="8572560" cy="2643206"/>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(3) </a:t>
            </a:r>
            <a:r>
              <a:rPr lang="en-GB" sz="2400" dirty="0">
                <a:latin typeface="Myriad Pro"/>
              </a:rPr>
              <a:t>Producers of data benefit from opening it to broad access and prefer to deposit their data with confidence in reliable repositories. A framework of repositories work to international standards, to ensure they are trustworthy</a:t>
            </a:r>
            <a:r>
              <a:rPr lang="en-GB" sz="2400" dirty="0" smtClean="0">
                <a:latin typeface="Myriad Pro"/>
              </a:rPr>
              <a:t>.</a:t>
            </a:r>
            <a:endParaRPr lang="en-GB" dirty="0">
              <a:latin typeface="Myriad Pro"/>
            </a:endParaRPr>
          </a:p>
        </p:txBody>
      </p:sp>
      <p:sp>
        <p:nvSpPr>
          <p:cNvPr id="6" name="TextBox 3"/>
          <p:cNvSpPr txBox="1"/>
          <p:nvPr/>
        </p:nvSpPr>
        <p:spPr>
          <a:xfrm>
            <a:off x="214282" y="2825040"/>
            <a:ext cx="8929718" cy="3871829"/>
          </a:xfrm>
          <a:prstGeom prst="rect">
            <a:avLst/>
          </a:prstGeom>
          <a:noFill/>
        </p:spPr>
        <p:txBody>
          <a:bodyPr wrap="square" rtlCol="0">
            <a:spAutoFit/>
          </a:bodyPr>
          <a:lstStyle/>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Propose reliable metrics to assess the quality and impact of </a:t>
            </a:r>
            <a:r>
              <a:rPr lang="en-GB" dirty="0" err="1" smtClean="0">
                <a:latin typeface="Myriad Pro"/>
              </a:rPr>
              <a:t>datasets.All</a:t>
            </a:r>
            <a:r>
              <a:rPr lang="en-GB" dirty="0" smtClean="0">
                <a:latin typeface="Myriad Pro"/>
              </a:rPr>
              <a:t> agencies should recognise high quality data publication in career advancement.</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Create instruments so long-term (rolling) EU and national funding is available for the maintenance and curation of significant datasets.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Help create and support international audit and certification processes.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Link funding of repositories at EU and national level to their evaluation.</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Create the discipline of data scientist, to ensure curation and quality in all aspects of the system.</a:t>
            </a:r>
          </a:p>
          <a:p>
            <a:pPr marL="717550" lvl="1" indent="-260350">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rgbClr val="FF0000"/>
                </a:solidFill>
                <a:latin typeface="Myriad Pro"/>
              </a:rPr>
              <a:t>IMPACT IF ACHIEVED</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Data-rich society with information that can be used for new and unexpected purposes.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Trustworthy information is useable now and for future generations.</a:t>
            </a:r>
            <a:endParaRPr lang="en-GB" dirty="0">
              <a:latin typeface="Myriad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Digital Agenda for Europe              </a:t>
            </a:r>
            <a:r>
              <a:rPr lang="en-US" sz="3200" dirty="0" smtClean="0"/>
              <a:t>the policy context</a:t>
            </a:r>
            <a:endParaRPr lang="en-US" sz="3200" dirty="0"/>
          </a:p>
        </p:txBody>
      </p:sp>
      <p:sp>
        <p:nvSpPr>
          <p:cNvPr id="5" name="Text Box 1"/>
          <p:cNvSpPr txBox="1">
            <a:spLocks noChangeArrowheads="1"/>
          </p:cNvSpPr>
          <p:nvPr/>
        </p:nvSpPr>
        <p:spPr bwMode="auto">
          <a:xfrm>
            <a:off x="346756" y="2178996"/>
            <a:ext cx="8641604" cy="2081719"/>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dirty="0">
                <a:latin typeface="Myriad Pro"/>
              </a:rPr>
              <a:t>	“The Digital Agenda for Europe outlines policies and actions to maximise the benefit of the digital revolution for all. Supporting research and innovation is a key priority of the Agenda, essential if we want to establish a flourishing digital economy</a:t>
            </a:r>
            <a:r>
              <a:rPr lang="en-GB" sz="2400" dirty="0" smtClean="0">
                <a:latin typeface="Myriad Pro"/>
              </a:rPr>
              <a:t>.”</a:t>
            </a:r>
            <a:endParaRPr lang="en-GB" sz="2400" dirty="0">
              <a:latin typeface="Myriad Pro"/>
            </a:endParaRPr>
          </a:p>
        </p:txBody>
      </p:sp>
      <p:pic>
        <p:nvPicPr>
          <p:cNvPr id="13" name="Picture Placeholder 4" descr="Senario images_citizen.jpg"/>
          <p:cNvPicPr>
            <a:picLocks noChangeAspect="1"/>
          </p:cNvPicPr>
          <p:nvPr/>
        </p:nvPicPr>
        <p:blipFill>
          <a:blip r:embed="rId2"/>
          <a:srcRect l="-1544" r="-1544"/>
          <a:stretch>
            <a:fillRect/>
          </a:stretch>
        </p:blipFill>
        <p:spPr>
          <a:xfrm>
            <a:off x="3929977" y="3871052"/>
            <a:ext cx="5058383" cy="2753484"/>
          </a:xfrm>
          <a:prstGeom prst="rect">
            <a:avLst/>
          </a:prstGeom>
        </p:spPr>
      </p:pic>
      <p:sp>
        <p:nvSpPr>
          <p:cNvPr id="14" name="Text Box 1"/>
          <p:cNvSpPr txBox="1">
            <a:spLocks noChangeArrowheads="1"/>
          </p:cNvSpPr>
          <p:nvPr/>
        </p:nvSpPr>
        <p:spPr bwMode="auto">
          <a:xfrm>
            <a:off x="45196" y="4260715"/>
            <a:ext cx="3884781" cy="1576442"/>
          </a:xfrm>
          <a:prstGeom prst="rect">
            <a:avLst/>
          </a:prstGeom>
          <a:noFill/>
          <a:ln w="9525">
            <a:noFill/>
            <a:round/>
            <a:headEnd/>
            <a:tailEnd/>
          </a:ln>
        </p:spPr>
        <p:txBody>
          <a:bodyPr lIns="90000" tIns="46800" rIns="90000" bIns="46800"/>
          <a:lstStyle/>
          <a:p>
            <a:pPr lvl="1" algn="just">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800" dirty="0">
                <a:latin typeface="Myriad Pro"/>
              </a:rPr>
              <a:t>	</a:t>
            </a:r>
            <a:r>
              <a:rPr lang="en-US" i="1" dirty="0" err="1">
                <a:latin typeface="Myriad Pro"/>
              </a:rPr>
              <a:t>Neelie</a:t>
            </a:r>
            <a:r>
              <a:rPr lang="en-US" i="1" dirty="0">
                <a:latin typeface="Myriad Pro"/>
              </a:rPr>
              <a:t> </a:t>
            </a:r>
            <a:r>
              <a:rPr lang="en-US" i="1" dirty="0" err="1">
                <a:latin typeface="Myriad Pro"/>
              </a:rPr>
              <a:t>Kroes</a:t>
            </a:r>
            <a:r>
              <a:rPr lang="en-US" i="1" dirty="0">
                <a:latin typeface="Myriad Pro"/>
              </a:rPr>
              <a:t>, </a:t>
            </a:r>
            <a:endParaRPr lang="en-US" i="1" dirty="0" smtClean="0">
              <a:latin typeface="Myriad Pro"/>
            </a:endParaRPr>
          </a:p>
          <a:p>
            <a:pPr lvl="1" algn="just">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endParaRPr lang="en-US" i="1" dirty="0">
              <a:latin typeface="Myriad Pro"/>
            </a:endParaRPr>
          </a:p>
          <a:p>
            <a:pPr lvl="1" algn="ctr">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US" i="1" dirty="0" smtClean="0">
                <a:latin typeface="Myriad Pro"/>
              </a:rPr>
              <a:t>Vice-President </a:t>
            </a:r>
            <a:r>
              <a:rPr lang="en-US" i="1" dirty="0">
                <a:latin typeface="Myriad Pro"/>
              </a:rPr>
              <a:t>of the </a:t>
            </a:r>
            <a:r>
              <a:rPr lang="en-US" i="1" dirty="0" smtClean="0">
                <a:latin typeface="Myriad Pro"/>
              </a:rPr>
              <a:t>European Commission, </a:t>
            </a:r>
            <a:r>
              <a:rPr lang="en-US" i="1" dirty="0">
                <a:latin typeface="Myriad Pro"/>
              </a:rPr>
              <a:t>responsible for the Digital </a:t>
            </a:r>
            <a:r>
              <a:rPr lang="en-US" i="1" dirty="0" smtClean="0">
                <a:latin typeface="Myriad Pro"/>
              </a:rPr>
              <a:t>Agenda</a:t>
            </a:r>
            <a:endParaRPr lang="en-GB" sz="2800" dirty="0">
              <a:latin typeface="Myriad Pro"/>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5777"/>
            <a:ext cx="7772400" cy="914400"/>
          </a:xfrm>
        </p:spPr>
        <p:txBody>
          <a:bodyPr/>
          <a:lstStyle/>
          <a:p>
            <a:pPr algn="r"/>
            <a:r>
              <a:rPr lang="en-US" dirty="0" smtClean="0"/>
              <a:t>Vision 2030</a:t>
            </a:r>
            <a:endParaRPr lang="en-US" sz="3200" dirty="0"/>
          </a:p>
        </p:txBody>
      </p:sp>
      <p:sp>
        <p:nvSpPr>
          <p:cNvPr id="7" name="Text Box 1"/>
          <p:cNvSpPr txBox="1">
            <a:spLocks noChangeArrowheads="1"/>
          </p:cNvSpPr>
          <p:nvPr/>
        </p:nvSpPr>
        <p:spPr bwMode="auto">
          <a:xfrm>
            <a:off x="250001" y="1402105"/>
            <a:ext cx="8643998" cy="1735948"/>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(4) </a:t>
            </a:r>
            <a:r>
              <a:rPr lang="en-GB" sz="2400" dirty="0">
                <a:latin typeface="Myriad Pro"/>
              </a:rPr>
              <a:t>Public funding rises, because funding bodies have confidence that their investments in research are paying back extra dividends to society, through increased use and re-use of publicly generated data</a:t>
            </a:r>
            <a:r>
              <a:rPr lang="en-GB" sz="2400" dirty="0" smtClean="0">
                <a:latin typeface="Myriad Pro"/>
              </a:rPr>
              <a:t>.</a:t>
            </a:r>
            <a:endParaRPr lang="en-GB" dirty="0">
              <a:latin typeface="Myriad Pro"/>
            </a:endParaRPr>
          </a:p>
        </p:txBody>
      </p:sp>
      <p:sp>
        <p:nvSpPr>
          <p:cNvPr id="8" name="TextBox 3"/>
          <p:cNvSpPr txBox="1"/>
          <p:nvPr/>
        </p:nvSpPr>
        <p:spPr>
          <a:xfrm>
            <a:off x="250001" y="3222454"/>
            <a:ext cx="8643998" cy="1271117"/>
          </a:xfrm>
          <a:prstGeom prst="rect">
            <a:avLst/>
          </a:prstGeom>
          <a:noFill/>
        </p:spPr>
        <p:txBody>
          <a:bodyPr wrap="square" rtlCol="0">
            <a:spAutoFit/>
          </a:bodyPr>
          <a:lstStyle/>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EU and national agencies mandate that data management plans be created.</a:t>
            </a:r>
          </a:p>
          <a:p>
            <a:pPr marL="717550" lvl="1" indent="-260350">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rgbClr val="FF0000"/>
                </a:solidFill>
                <a:latin typeface="Myriad Pro"/>
              </a:rPr>
              <a:t>IMPACT IF ACHIEVED</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Funders have a strategic view of the value of data produced.</a:t>
            </a:r>
          </a:p>
          <a:p>
            <a:pPr>
              <a:buClr>
                <a:schemeClr val="tx1"/>
              </a:buClr>
            </a:pPr>
            <a:endParaRPr lang="en-GB" dirty="0">
              <a:latin typeface="Myriad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5777"/>
            <a:ext cx="7772400" cy="914400"/>
          </a:xfrm>
        </p:spPr>
        <p:txBody>
          <a:bodyPr/>
          <a:lstStyle/>
          <a:p>
            <a:pPr algn="r"/>
            <a:r>
              <a:rPr lang="en-US" dirty="0" smtClean="0"/>
              <a:t>Vision 2030</a:t>
            </a:r>
            <a:endParaRPr lang="en-US" sz="3200" dirty="0"/>
          </a:p>
        </p:txBody>
      </p:sp>
      <p:sp>
        <p:nvSpPr>
          <p:cNvPr id="5" name="Text Box 1"/>
          <p:cNvSpPr txBox="1">
            <a:spLocks noChangeArrowheads="1"/>
          </p:cNvSpPr>
          <p:nvPr/>
        </p:nvSpPr>
        <p:spPr bwMode="auto">
          <a:xfrm>
            <a:off x="241057" y="1412441"/>
            <a:ext cx="8643998" cy="2500330"/>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(5) </a:t>
            </a:r>
            <a:r>
              <a:rPr lang="en-GB" sz="2400" dirty="0">
                <a:latin typeface="Myriad Pro"/>
              </a:rPr>
              <a:t>The innovative power of industry and enterprise is harnessed by clear and efficient arrangements for exchange of data between private and public sectors allowing appropriate returns for both.</a:t>
            </a:r>
            <a:endParaRPr lang="en-GB" dirty="0">
              <a:latin typeface="Myriad Pro"/>
            </a:endParaRPr>
          </a:p>
          <a:p>
            <a:pPr lvl="1" algn="just">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endParaRPr lang="en-GB" sz="1100" dirty="0">
              <a:latin typeface="Myriad Pro"/>
            </a:endParaRPr>
          </a:p>
        </p:txBody>
      </p:sp>
      <p:sp>
        <p:nvSpPr>
          <p:cNvPr id="6" name="TextBox 3"/>
          <p:cNvSpPr txBox="1"/>
          <p:nvPr/>
        </p:nvSpPr>
        <p:spPr>
          <a:xfrm>
            <a:off x="162608" y="3243400"/>
            <a:ext cx="8786842" cy="2422202"/>
          </a:xfrm>
          <a:prstGeom prst="rect">
            <a:avLst/>
          </a:prstGeom>
          <a:noFill/>
        </p:spPr>
        <p:txBody>
          <a:bodyPr wrap="square" rtlCol="0">
            <a:spAutoFit/>
          </a:bodyPr>
          <a:lstStyle/>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Use the power of EU-wide procurement to stimulate more commercial offerings and partnerships.</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Create better collaborative models and incentives for the private sector to invest and work with science for the benefit of all.</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Create improved mobility and exchange opportunities.</a:t>
            </a:r>
          </a:p>
          <a:p>
            <a:pPr marL="717550" lvl="1" indent="-260350" algn="just">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rgbClr val="FF0000"/>
                </a:solidFill>
                <a:latin typeface="Myriad Pro"/>
              </a:rPr>
              <a:t>IMPACT IF ACHIEVED</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Commercial expertise is harnessed to the public benefit in a healthy economy.</a:t>
            </a:r>
          </a:p>
          <a:p>
            <a:pPr algn="just">
              <a:buClr>
                <a:schemeClr val="tx1"/>
              </a:buClr>
            </a:pPr>
            <a:endParaRPr lang="en-GB" dirty="0">
              <a:latin typeface="Myriad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5777"/>
            <a:ext cx="7772400" cy="914400"/>
          </a:xfrm>
        </p:spPr>
        <p:txBody>
          <a:bodyPr/>
          <a:lstStyle/>
          <a:p>
            <a:pPr algn="r"/>
            <a:r>
              <a:rPr lang="en-US" dirty="0" smtClean="0"/>
              <a:t>Vision 2030</a:t>
            </a:r>
            <a:endParaRPr lang="en-US" sz="3200" dirty="0"/>
          </a:p>
        </p:txBody>
      </p:sp>
      <p:sp>
        <p:nvSpPr>
          <p:cNvPr id="7" name="Text Box 1"/>
          <p:cNvSpPr txBox="1">
            <a:spLocks noChangeArrowheads="1"/>
          </p:cNvSpPr>
          <p:nvPr/>
        </p:nvSpPr>
        <p:spPr bwMode="auto">
          <a:xfrm>
            <a:off x="240507" y="1402322"/>
            <a:ext cx="8572560" cy="2857520"/>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(6) </a:t>
            </a:r>
            <a:r>
              <a:rPr lang="en-GB" sz="2400" dirty="0">
                <a:latin typeface="Myriad Pro"/>
              </a:rPr>
              <a:t>The public has access and can make creative use of the huge amount of data available; it can also contribute to the data store and enrich it. All can be adequately educated and prepared to benefit from this abundance of information.</a:t>
            </a:r>
            <a:endParaRPr lang="en-GB" dirty="0">
              <a:latin typeface="Myriad Pro"/>
            </a:endParaRPr>
          </a:p>
          <a:p>
            <a:pPr marL="717550" lvl="1" indent="-260350" algn="just">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endParaRPr lang="en-GB" sz="1100" dirty="0">
              <a:latin typeface="Myriad Pro"/>
            </a:endParaRPr>
          </a:p>
        </p:txBody>
      </p:sp>
      <p:sp>
        <p:nvSpPr>
          <p:cNvPr id="8" name="TextBox 4"/>
          <p:cNvSpPr txBox="1"/>
          <p:nvPr/>
        </p:nvSpPr>
        <p:spPr>
          <a:xfrm>
            <a:off x="97275" y="3250059"/>
            <a:ext cx="8838825" cy="3046988"/>
          </a:xfrm>
          <a:prstGeom prst="rect">
            <a:avLst/>
          </a:prstGeom>
          <a:noFill/>
        </p:spPr>
        <p:txBody>
          <a:bodyPr wrap="square" rtlCol="0">
            <a:spAutoFit/>
          </a:bodyPr>
          <a:lstStyle/>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Create non-specialist as well as specialist data access, visualisation, mining and research environments.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Create annotation services to collect views and derived results.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Create data recommender systems.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Embed data science in all training and academic qualifications.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Integrate into gaming and social networks</a:t>
            </a:r>
          </a:p>
          <a:p>
            <a:pPr marL="717550" lvl="1" indent="-260350">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rgbClr val="FF0000"/>
                </a:solidFill>
                <a:latin typeface="Myriad Pro"/>
              </a:rPr>
              <a:t>IMPACT IF ACHIEVED</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Citizens get a better awareness of and confidence in sciences, and can play an active role in evidence based decision making and can question statements made in the media.</a:t>
            </a:r>
            <a:endParaRPr lang="en-GB" dirty="0">
              <a:latin typeface="Myriad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5777"/>
            <a:ext cx="7772400" cy="914400"/>
          </a:xfrm>
        </p:spPr>
        <p:txBody>
          <a:bodyPr/>
          <a:lstStyle/>
          <a:p>
            <a:pPr algn="r"/>
            <a:r>
              <a:rPr lang="en-US" dirty="0" smtClean="0"/>
              <a:t>Vision 2030</a:t>
            </a:r>
            <a:endParaRPr lang="en-US" sz="3200" dirty="0"/>
          </a:p>
        </p:txBody>
      </p:sp>
      <p:sp>
        <p:nvSpPr>
          <p:cNvPr id="5" name="Text Box 1"/>
          <p:cNvSpPr txBox="1">
            <a:spLocks noChangeArrowheads="1"/>
          </p:cNvSpPr>
          <p:nvPr/>
        </p:nvSpPr>
        <p:spPr bwMode="auto">
          <a:xfrm>
            <a:off x="240507" y="1409422"/>
            <a:ext cx="8572560" cy="2071702"/>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(7) </a:t>
            </a:r>
            <a:r>
              <a:rPr lang="en-GB" sz="2400" dirty="0">
                <a:latin typeface="Myriad Pro"/>
              </a:rPr>
              <a:t>Policy makers can make decisions based on solid evidence, and can monitor the impacts of these decisions. Government becomes more trustworthy</a:t>
            </a:r>
            <a:r>
              <a:rPr lang="en-GB" sz="2400" dirty="0" smtClean="0">
                <a:latin typeface="Myriad Pro"/>
              </a:rPr>
              <a:t>.</a:t>
            </a:r>
            <a:endParaRPr lang="en-GB" dirty="0">
              <a:latin typeface="Myriad Pro"/>
            </a:endParaRPr>
          </a:p>
        </p:txBody>
      </p:sp>
      <p:sp>
        <p:nvSpPr>
          <p:cNvPr id="6" name="TextBox 3"/>
          <p:cNvSpPr txBox="1"/>
          <p:nvPr/>
        </p:nvSpPr>
        <p:spPr>
          <a:xfrm>
            <a:off x="162608" y="3086758"/>
            <a:ext cx="8786842" cy="2111347"/>
          </a:xfrm>
          <a:prstGeom prst="rect">
            <a:avLst/>
          </a:prstGeom>
          <a:noFill/>
        </p:spPr>
        <p:txBody>
          <a:bodyPr wrap="square" rtlCol="0">
            <a:spAutoFit/>
          </a:bodyPr>
          <a:lstStyle/>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Policy makers are able to make decisions based on solid evidence, and can monitor the impacts of these decisions. Government becomes more trustworthy.</a:t>
            </a:r>
          </a:p>
          <a:p>
            <a:pPr marL="717550" lvl="1" indent="-260350">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rgbClr val="FF0000"/>
                </a:solidFill>
                <a:latin typeface="Myriad Pro"/>
              </a:rPr>
              <a:t>IMPACT IF ACHIEVED</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Policy decisions are evidence-based to bridge the gap between society and decision-making, and increase public confidence in political decisions.</a:t>
            </a:r>
          </a:p>
          <a:p>
            <a:pPr>
              <a:buClr>
                <a:schemeClr val="tx1"/>
              </a:buClr>
            </a:pPr>
            <a:endParaRPr lang="en-GB" sz="2400" dirty="0">
              <a:latin typeface="Myriad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5777"/>
            <a:ext cx="7772400" cy="914400"/>
          </a:xfrm>
        </p:spPr>
        <p:txBody>
          <a:bodyPr/>
          <a:lstStyle/>
          <a:p>
            <a:pPr algn="r"/>
            <a:r>
              <a:rPr lang="en-US" dirty="0" smtClean="0"/>
              <a:t>Vision 2030</a:t>
            </a:r>
            <a:endParaRPr lang="en-US" sz="3200" dirty="0"/>
          </a:p>
        </p:txBody>
      </p:sp>
      <p:sp>
        <p:nvSpPr>
          <p:cNvPr id="7" name="Text Box 1"/>
          <p:cNvSpPr txBox="1">
            <a:spLocks noChangeArrowheads="1"/>
          </p:cNvSpPr>
          <p:nvPr/>
        </p:nvSpPr>
        <p:spPr bwMode="auto">
          <a:xfrm>
            <a:off x="250001" y="1408668"/>
            <a:ext cx="8643998" cy="1214446"/>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(8) </a:t>
            </a:r>
            <a:r>
              <a:rPr lang="en-GB" sz="2400" dirty="0">
                <a:latin typeface="Myriad Pro"/>
              </a:rPr>
              <a:t>Global governance promotes international trust and interoperability</a:t>
            </a:r>
            <a:r>
              <a:rPr lang="en-GB" sz="2400" dirty="0" smtClean="0">
                <a:latin typeface="Myriad Pro"/>
              </a:rPr>
              <a:t>.</a:t>
            </a:r>
            <a:endParaRPr lang="en-GB" dirty="0">
              <a:latin typeface="Myriad Pro"/>
            </a:endParaRPr>
          </a:p>
        </p:txBody>
      </p:sp>
      <p:sp>
        <p:nvSpPr>
          <p:cNvPr id="8" name="TextBox 3"/>
          <p:cNvSpPr txBox="1"/>
          <p:nvPr/>
        </p:nvSpPr>
        <p:spPr>
          <a:xfrm>
            <a:off x="214282" y="2808358"/>
            <a:ext cx="8643998" cy="2671501"/>
          </a:xfrm>
          <a:prstGeom prst="rect">
            <a:avLst/>
          </a:prstGeom>
          <a:noFill/>
        </p:spPr>
        <p:txBody>
          <a:bodyPr wrap="square" rtlCol="0">
            <a:spAutoFit/>
          </a:bodyPr>
          <a:lstStyle/>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Member states should publish their strategy, and resources, for implementation, by 2015.</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Create a European framework for certification for those coming up to an appropriate level of interoperability.</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Create a “scientific </a:t>
            </a:r>
            <a:r>
              <a:rPr lang="en-GB" dirty="0" err="1" smtClean="0">
                <a:latin typeface="Myriad Pro"/>
              </a:rPr>
              <a:t>Davos</a:t>
            </a:r>
            <a:r>
              <a:rPr lang="en-GB" dirty="0" smtClean="0">
                <a:latin typeface="Myriad Pro"/>
              </a:rPr>
              <a:t>” meeting to bring commercial and scientific domains together.</a:t>
            </a:r>
          </a:p>
          <a:p>
            <a:pPr marL="717550" lvl="1" indent="-260350" algn="just">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rgbClr val="FF0000"/>
                </a:solidFill>
                <a:latin typeface="Myriad Pro"/>
              </a:rPr>
              <a:t>IMPACT IF ACHIEVED</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We avoid fragmentation of data and resources.</a:t>
            </a:r>
          </a:p>
          <a:p>
            <a:pPr algn="just">
              <a:buClr>
                <a:schemeClr val="tx1"/>
              </a:buClr>
            </a:pPr>
            <a:endParaRPr lang="en-GB" dirty="0">
              <a:latin typeface="Myriad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itle 1"/>
          <p:cNvSpPr>
            <a:spLocks noGrp="1"/>
          </p:cNvSpPr>
          <p:nvPr>
            <p:ph type="title"/>
          </p:nvPr>
        </p:nvSpPr>
        <p:spPr>
          <a:xfrm>
            <a:off x="914400" y="676512"/>
            <a:ext cx="7772400" cy="914400"/>
          </a:xfrm>
        </p:spPr>
        <p:txBody>
          <a:bodyPr/>
          <a:lstStyle/>
          <a:p>
            <a:pPr algn="r"/>
            <a:r>
              <a:rPr lang="en-US" dirty="0" smtClean="0"/>
              <a:t>Initial wish list</a:t>
            </a:r>
            <a:endParaRPr lang="en-US" sz="3200" dirty="0"/>
          </a:p>
        </p:txBody>
      </p:sp>
      <p:sp>
        <p:nvSpPr>
          <p:cNvPr id="14" name="TextBox 1"/>
          <p:cNvSpPr txBox="1"/>
          <p:nvPr/>
        </p:nvSpPr>
        <p:spPr>
          <a:xfrm>
            <a:off x="282105" y="1489248"/>
            <a:ext cx="8686800" cy="5293757"/>
          </a:xfrm>
          <a:prstGeom prst="rect">
            <a:avLst/>
          </a:prstGeom>
          <a:noFill/>
        </p:spPr>
        <p:txBody>
          <a:bodyPr wrap="square" rtlCol="0">
            <a:spAutoFit/>
          </a:bodyPr>
          <a:lstStyle/>
          <a:p>
            <a:pPr marL="365125" indent="-365125" algn="just">
              <a:buFont typeface="Wingdings" pitchFamily="2" charset="2"/>
              <a:buChar char="q"/>
            </a:pPr>
            <a:r>
              <a:rPr lang="en-GB" dirty="0" smtClean="0">
                <a:latin typeface="Myriad Pro"/>
              </a:rPr>
              <a:t>Open deposit, allowing user-community centres to store data easily</a:t>
            </a:r>
          </a:p>
          <a:p>
            <a:pPr marL="365125" indent="-365125" algn="just">
              <a:buFont typeface="Wingdings" pitchFamily="2" charset="2"/>
              <a:buChar char="q"/>
            </a:pPr>
            <a:r>
              <a:rPr lang="en-GB" dirty="0" smtClean="0">
                <a:latin typeface="Myriad Pro"/>
              </a:rPr>
              <a:t>Bit-stream preservation, ensuring that data authenticity will be guaranteed for a specified number of years</a:t>
            </a:r>
          </a:p>
          <a:p>
            <a:pPr marL="365125" indent="-365125" algn="just">
              <a:buFont typeface="Wingdings" pitchFamily="2" charset="2"/>
              <a:buChar char="q"/>
            </a:pPr>
            <a:r>
              <a:rPr lang="en-GB" dirty="0" smtClean="0">
                <a:latin typeface="Myriad Pro"/>
              </a:rPr>
              <a:t>Format and content migration, executing CPU-intensive transformations on large data sets at the command of the communities</a:t>
            </a:r>
          </a:p>
          <a:p>
            <a:pPr marL="365125" indent="-365125" algn="just">
              <a:buFont typeface="Wingdings" pitchFamily="2" charset="2"/>
              <a:buChar char="q"/>
            </a:pPr>
            <a:r>
              <a:rPr lang="en-GB" dirty="0" smtClean="0">
                <a:latin typeface="Myriad Pro"/>
              </a:rPr>
              <a:t>Persistent identification, allowing data centres to register a huge amount of markers to track the origins and characteristics of the information</a:t>
            </a:r>
          </a:p>
          <a:p>
            <a:pPr marL="365125" indent="-365125" algn="just">
              <a:buFont typeface="Wingdings" pitchFamily="2" charset="2"/>
              <a:buChar char="q"/>
            </a:pPr>
            <a:r>
              <a:rPr lang="en-GB" dirty="0" smtClean="0">
                <a:latin typeface="Myriad Pro"/>
              </a:rPr>
              <a:t>Metadata support to allow effective management, use and understanding</a:t>
            </a:r>
          </a:p>
          <a:p>
            <a:pPr marL="365125" indent="-365125" algn="just">
              <a:buFont typeface="Wingdings" pitchFamily="2" charset="2"/>
              <a:buChar char="q"/>
            </a:pPr>
            <a:r>
              <a:rPr lang="en-GB" dirty="0" smtClean="0">
                <a:latin typeface="Myriad Pro"/>
              </a:rPr>
              <a:t>Maintaining proper access rights as the basis of all trust</a:t>
            </a:r>
          </a:p>
          <a:p>
            <a:pPr marL="365125" indent="-365125" algn="just">
              <a:buFont typeface="Wingdings" pitchFamily="2" charset="2"/>
              <a:buChar char="q"/>
            </a:pPr>
            <a:r>
              <a:rPr lang="en-GB" dirty="0" smtClean="0">
                <a:latin typeface="Myriad Pro"/>
              </a:rPr>
              <a:t>A variety of access and curation services that will vary between scientific disciplines and over time</a:t>
            </a:r>
          </a:p>
          <a:p>
            <a:pPr marL="365125" indent="-365125" algn="just">
              <a:buFont typeface="Wingdings" pitchFamily="2" charset="2"/>
              <a:buChar char="q"/>
            </a:pPr>
            <a:r>
              <a:rPr lang="en-GB" dirty="0" smtClean="0">
                <a:latin typeface="Myriad Pro"/>
              </a:rPr>
              <a:t>Execution services that allow a large group of researchers to operate on the stored date</a:t>
            </a:r>
          </a:p>
          <a:p>
            <a:pPr marL="365125" indent="-365125" algn="just">
              <a:buFont typeface="Wingdings" pitchFamily="2" charset="2"/>
              <a:buChar char="q"/>
            </a:pPr>
            <a:r>
              <a:rPr lang="en-GB" dirty="0" smtClean="0">
                <a:latin typeface="Myriad Pro"/>
              </a:rPr>
              <a:t>High reliability, so researchers can count on its availability</a:t>
            </a:r>
          </a:p>
          <a:p>
            <a:pPr marL="365125" indent="-365125" algn="just">
              <a:buFont typeface="Wingdings" pitchFamily="2" charset="2"/>
              <a:buChar char="q"/>
            </a:pPr>
            <a:r>
              <a:rPr lang="en-GB" dirty="0" smtClean="0">
                <a:latin typeface="Myriad Pro"/>
              </a:rPr>
              <a:t>Regular quality assessment to ensure adherence to all agreements</a:t>
            </a:r>
          </a:p>
          <a:p>
            <a:pPr marL="365125" indent="-365125" algn="just">
              <a:buFont typeface="Wingdings" pitchFamily="2" charset="2"/>
              <a:buChar char="q"/>
            </a:pPr>
            <a:r>
              <a:rPr lang="en-GB" dirty="0" smtClean="0">
                <a:latin typeface="Myriad Pro"/>
              </a:rPr>
              <a:t>Distributed and collaborative authentication, authorisation and accounting“</a:t>
            </a:r>
          </a:p>
          <a:p>
            <a:pPr marL="365125" indent="-365125" algn="just">
              <a:buFont typeface="Wingdings" pitchFamily="2" charset="2"/>
              <a:buChar char="q"/>
            </a:pPr>
            <a:r>
              <a:rPr lang="en-GB" dirty="0" smtClean="0">
                <a:latin typeface="Myriad Pro"/>
              </a:rPr>
              <a:t>A high degree of interoperability at format and semantic level</a:t>
            </a:r>
          </a:p>
          <a:p>
            <a:pPr marL="365125" indent="-365125" algn="just"/>
            <a:endParaRPr lang="en-GB" sz="1400" dirty="0" smtClean="0">
              <a:latin typeface="Myriad Pro"/>
            </a:endParaRPr>
          </a:p>
          <a:p>
            <a:pPr algn="just"/>
            <a:r>
              <a:rPr lang="en-GB" sz="1400" dirty="0" smtClean="0">
                <a:latin typeface="Myriad Pro"/>
              </a:rPr>
              <a:t>Adapted from the PARADE White Paper</a:t>
            </a:r>
            <a:endParaRPr lang="en-GB" sz="1400" dirty="0">
              <a:latin typeface="Myriad Pro"/>
            </a:endParaRPr>
          </a:p>
        </p:txBody>
      </p:sp>
      <p:sp>
        <p:nvSpPr>
          <p:cNvPr id="16" name="Rounded Rectangle 2"/>
          <p:cNvSpPr/>
          <p:nvPr/>
        </p:nvSpPr>
        <p:spPr bwMode="auto">
          <a:xfrm>
            <a:off x="700395" y="1801455"/>
            <a:ext cx="2470821" cy="285752"/>
          </a:xfrm>
          <a:prstGeom prst="roundRect">
            <a:avLst/>
          </a:prstGeom>
          <a:solidFill>
            <a:srgbClr val="00B8FF">
              <a:alpha val="32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a:pPr>
            <a:endParaRPr kumimoji="0" lang="en-GB" sz="1800" b="0" i="0" u="none" strike="noStrike" kern="0" cap="none" spc="0" normalizeH="0" baseline="0" noProof="0" dirty="0" smtClean="0">
              <a:ln>
                <a:noFill/>
              </a:ln>
              <a:solidFill>
                <a:srgbClr val="FF0000"/>
              </a:solidFill>
              <a:effectLst/>
              <a:uLnTx/>
              <a:uFillTx/>
              <a:latin typeface="Arial" pitchFamily="34" charset="0"/>
              <a:ea typeface="Arial Unicode MS" pitchFamily="34" charset="-128"/>
              <a:cs typeface="Arial Unicode MS" pitchFamily="34" charset="-128"/>
            </a:endParaRPr>
          </a:p>
        </p:txBody>
      </p:sp>
      <p:sp>
        <p:nvSpPr>
          <p:cNvPr id="17" name="Rounded Rectangle 2"/>
          <p:cNvSpPr/>
          <p:nvPr/>
        </p:nvSpPr>
        <p:spPr bwMode="auto">
          <a:xfrm>
            <a:off x="700395" y="2360173"/>
            <a:ext cx="3346311" cy="285752"/>
          </a:xfrm>
          <a:prstGeom prst="roundRect">
            <a:avLst/>
          </a:prstGeom>
          <a:solidFill>
            <a:srgbClr val="00B8FF">
              <a:alpha val="32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a:pPr>
            <a:endParaRPr kumimoji="0" lang="en-GB" sz="1800" b="0" i="0" u="none" strike="noStrike" kern="0" cap="none" spc="0" normalizeH="0" baseline="0" noProof="0" smtClean="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8" name="Rounded Rectangle 2"/>
          <p:cNvSpPr/>
          <p:nvPr/>
        </p:nvSpPr>
        <p:spPr bwMode="auto">
          <a:xfrm>
            <a:off x="700395" y="2882222"/>
            <a:ext cx="2470821" cy="285752"/>
          </a:xfrm>
          <a:prstGeom prst="roundRect">
            <a:avLst/>
          </a:prstGeom>
          <a:solidFill>
            <a:srgbClr val="00B8FF">
              <a:alpha val="32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a:pPr>
            <a:endParaRPr kumimoji="0" lang="en-GB" sz="1800" b="0" i="0" u="none" strike="noStrike" kern="0" cap="none" spc="0" normalizeH="0" baseline="0" noProof="0" smtClean="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9" name="Rounded Rectangle 2"/>
          <p:cNvSpPr/>
          <p:nvPr/>
        </p:nvSpPr>
        <p:spPr bwMode="auto">
          <a:xfrm>
            <a:off x="5774991" y="3449669"/>
            <a:ext cx="2470821" cy="285752"/>
          </a:xfrm>
          <a:prstGeom prst="roundRect">
            <a:avLst/>
          </a:prstGeom>
          <a:solidFill>
            <a:srgbClr val="00B8FF">
              <a:alpha val="32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a:pPr>
            <a:endParaRPr kumimoji="0" lang="en-GB" sz="1800" b="0" i="0" u="none" strike="noStrike" kern="0" cap="none" spc="0" normalizeH="0" baseline="0" noProof="0" smtClean="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20" name="Rounded Rectangle 2"/>
          <p:cNvSpPr/>
          <p:nvPr/>
        </p:nvSpPr>
        <p:spPr bwMode="auto">
          <a:xfrm>
            <a:off x="2013625" y="3735421"/>
            <a:ext cx="2110901" cy="285752"/>
          </a:xfrm>
          <a:prstGeom prst="roundRect">
            <a:avLst/>
          </a:prstGeom>
          <a:solidFill>
            <a:srgbClr val="00B8FF">
              <a:alpha val="32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a:pPr>
            <a:endParaRPr kumimoji="0" lang="en-GB" sz="1800" b="0" i="0" u="none" strike="noStrike" kern="0" cap="none" spc="0" normalizeH="0" baseline="0" noProof="0" smtClean="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21" name="Rounded Rectangle 2"/>
          <p:cNvSpPr/>
          <p:nvPr/>
        </p:nvSpPr>
        <p:spPr bwMode="auto">
          <a:xfrm>
            <a:off x="2088205" y="4021173"/>
            <a:ext cx="3281463" cy="285752"/>
          </a:xfrm>
          <a:prstGeom prst="roundRect">
            <a:avLst/>
          </a:prstGeom>
          <a:solidFill>
            <a:srgbClr val="00B8FF">
              <a:alpha val="32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a:pPr>
            <a:endParaRPr kumimoji="0" lang="en-GB" sz="1800" b="0" i="0" u="none" strike="noStrike" kern="0" cap="none" spc="0" normalizeH="0" baseline="0" noProof="0" smtClean="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22" name="Rounded Rectangle 2"/>
          <p:cNvSpPr/>
          <p:nvPr/>
        </p:nvSpPr>
        <p:spPr bwMode="auto">
          <a:xfrm>
            <a:off x="4124526" y="4578078"/>
            <a:ext cx="2821023" cy="285752"/>
          </a:xfrm>
          <a:prstGeom prst="roundRect">
            <a:avLst/>
          </a:prstGeom>
          <a:solidFill>
            <a:srgbClr val="00B8FF">
              <a:alpha val="32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a:pPr>
            <a:endParaRPr kumimoji="0" lang="en-GB" sz="1800" b="0" i="0" u="none" strike="noStrike" kern="0" cap="none" spc="0" normalizeH="0" baseline="0" noProof="0" smtClean="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23" name="Rounded Rectangle 2"/>
          <p:cNvSpPr/>
          <p:nvPr/>
        </p:nvSpPr>
        <p:spPr bwMode="auto">
          <a:xfrm>
            <a:off x="739305" y="5119584"/>
            <a:ext cx="1465630" cy="285752"/>
          </a:xfrm>
          <a:prstGeom prst="roundRect">
            <a:avLst/>
          </a:prstGeom>
          <a:solidFill>
            <a:srgbClr val="00B8FF">
              <a:alpha val="32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a:pPr>
            <a:endParaRPr kumimoji="0" lang="en-GB" sz="1800" b="0" i="0" u="none" strike="noStrike" kern="0" cap="none" spc="0" normalizeH="0" baseline="0" noProof="0" smtClean="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24" name="Rounded Rectangle 2"/>
          <p:cNvSpPr/>
          <p:nvPr/>
        </p:nvSpPr>
        <p:spPr bwMode="auto">
          <a:xfrm>
            <a:off x="700395" y="5405336"/>
            <a:ext cx="2898839" cy="285752"/>
          </a:xfrm>
          <a:prstGeom prst="roundRect">
            <a:avLst/>
          </a:prstGeom>
          <a:solidFill>
            <a:srgbClr val="00B8FF">
              <a:alpha val="32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a:pPr>
            <a:endParaRPr kumimoji="0" lang="en-GB" sz="1800" b="0" i="0" u="none" strike="noStrike" kern="0" cap="none" spc="0" normalizeH="0" baseline="0" noProof="0" smtClean="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25" name="Rounded Rectangle 2"/>
          <p:cNvSpPr/>
          <p:nvPr/>
        </p:nvSpPr>
        <p:spPr bwMode="auto">
          <a:xfrm>
            <a:off x="3677054" y="5632723"/>
            <a:ext cx="4568758" cy="285752"/>
          </a:xfrm>
          <a:prstGeom prst="roundRect">
            <a:avLst/>
          </a:prstGeom>
          <a:solidFill>
            <a:srgbClr val="00B8FF">
              <a:alpha val="32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a:pPr>
            <a:endParaRPr kumimoji="0" lang="en-GB" sz="1800" b="0" i="0" u="none" strike="noStrike" kern="0" cap="none" spc="0" normalizeH="0" baseline="0" noProof="0" smtClean="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26" name="Rounded Rectangle 2"/>
          <p:cNvSpPr/>
          <p:nvPr/>
        </p:nvSpPr>
        <p:spPr bwMode="auto">
          <a:xfrm>
            <a:off x="2441643" y="5918475"/>
            <a:ext cx="4503906" cy="285752"/>
          </a:xfrm>
          <a:prstGeom prst="roundRect">
            <a:avLst/>
          </a:prstGeom>
          <a:solidFill>
            <a:srgbClr val="00B8FF">
              <a:alpha val="32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a:pPr>
            <a:endParaRPr kumimoji="0" lang="en-GB" sz="1800" b="0" i="0" u="none" strike="noStrike" kern="0" cap="none" spc="0" normalizeH="0" baseline="0" noProof="0" smtClean="0">
              <a:ln>
                <a:noFill/>
              </a:ln>
              <a:solidFill>
                <a:srgbClr val="FFFFFF"/>
              </a:solidFill>
              <a:effectLst/>
              <a:uLnTx/>
              <a:uFillTx/>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ox(i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ox(i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ox(i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ox(i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ox(i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ox(in)">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ox(i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ox(in)">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6711" y="914404"/>
            <a:ext cx="8647289" cy="5655734"/>
          </a:xfrm>
        </p:spPr>
        <p:txBody>
          <a:bodyPr/>
          <a:lstStyle/>
          <a:p>
            <a:r>
              <a:rPr lang="en-US" sz="1900" dirty="0" smtClean="0">
                <a:solidFill>
                  <a:schemeClr val="accent2">
                    <a:lumMod val="40000"/>
                    <a:lumOff val="60000"/>
                  </a:schemeClr>
                </a:solidFill>
              </a:rPr>
              <a:t>Chair</a:t>
            </a:r>
            <a:r>
              <a:rPr lang="en-US" sz="1900" dirty="0" smtClean="0"/>
              <a:t>: </a:t>
            </a:r>
            <a:r>
              <a:rPr lang="en-US" sz="1900" b="1" dirty="0" smtClean="0">
                <a:solidFill>
                  <a:schemeClr val="tx1"/>
                </a:solidFill>
              </a:rPr>
              <a:t>John Wood</a:t>
            </a:r>
            <a:r>
              <a:rPr lang="en-US" sz="1900" dirty="0" smtClean="0">
                <a:solidFill>
                  <a:schemeClr val="tx1"/>
                </a:solidFill>
              </a:rPr>
              <a:t> - Secretary General of the Association of Commonwealth Universities</a:t>
            </a:r>
            <a:br>
              <a:rPr lang="en-US" sz="1900" dirty="0" smtClean="0">
                <a:solidFill>
                  <a:schemeClr val="tx1"/>
                </a:solidFill>
              </a:rPr>
            </a:br>
            <a:r>
              <a:rPr lang="en-US" sz="1900" dirty="0" smtClean="0">
                <a:solidFill>
                  <a:schemeClr val="tx1"/>
                </a:solidFill>
              </a:rPr>
              <a:t>- </a:t>
            </a:r>
            <a:r>
              <a:rPr lang="en-US" sz="1900" b="1" dirty="0" smtClean="0">
                <a:solidFill>
                  <a:schemeClr val="tx1"/>
                </a:solidFill>
              </a:rPr>
              <a:t>Thomas </a:t>
            </a:r>
            <a:r>
              <a:rPr lang="en-US" sz="1900" b="1" dirty="0" err="1" smtClean="0">
                <a:solidFill>
                  <a:schemeClr val="tx1"/>
                </a:solidFill>
              </a:rPr>
              <a:t>Andersson</a:t>
            </a:r>
            <a:r>
              <a:rPr lang="en-US" sz="1900" b="1" dirty="0" smtClean="0">
                <a:solidFill>
                  <a:schemeClr val="tx1"/>
                </a:solidFill>
              </a:rPr>
              <a:t> -</a:t>
            </a:r>
            <a:r>
              <a:rPr lang="en-US" sz="1900" dirty="0" smtClean="0">
                <a:solidFill>
                  <a:schemeClr val="tx1"/>
                </a:solidFill>
              </a:rPr>
              <a:t> Professor of Economics and former President, </a:t>
            </a:r>
            <a:r>
              <a:rPr lang="en-US" sz="1900" dirty="0" err="1" smtClean="0">
                <a:solidFill>
                  <a:schemeClr val="tx1"/>
                </a:solidFill>
              </a:rPr>
              <a:t>Jönköping</a:t>
            </a:r>
            <a:r>
              <a:rPr lang="en-US" sz="1900" dirty="0" smtClean="0">
                <a:solidFill>
                  <a:schemeClr val="tx1"/>
                </a:solidFill>
              </a:rPr>
              <a:t> University; Senior Advisor, Science, Technology and Innovation, Sultanate of Oman</a:t>
            </a:r>
            <a:br>
              <a:rPr lang="en-US" sz="1900" dirty="0" smtClean="0">
                <a:solidFill>
                  <a:schemeClr val="tx1"/>
                </a:solidFill>
              </a:rPr>
            </a:br>
            <a:r>
              <a:rPr lang="en-US" sz="1900" dirty="0" smtClean="0">
                <a:solidFill>
                  <a:schemeClr val="tx1"/>
                </a:solidFill>
              </a:rPr>
              <a:t>- </a:t>
            </a:r>
            <a:r>
              <a:rPr lang="en-US" sz="1900" b="1" dirty="0" err="1" smtClean="0">
                <a:solidFill>
                  <a:schemeClr val="tx1"/>
                </a:solidFill>
              </a:rPr>
              <a:t>Achim</a:t>
            </a:r>
            <a:r>
              <a:rPr lang="en-US" sz="1900" b="1" dirty="0" smtClean="0">
                <a:solidFill>
                  <a:schemeClr val="tx1"/>
                </a:solidFill>
              </a:rPr>
              <a:t> </a:t>
            </a:r>
            <a:r>
              <a:rPr lang="en-US" sz="1900" b="1" dirty="0" err="1" smtClean="0">
                <a:solidFill>
                  <a:schemeClr val="tx1"/>
                </a:solidFill>
              </a:rPr>
              <a:t>Bachem</a:t>
            </a:r>
            <a:r>
              <a:rPr lang="en-US" sz="1900" dirty="0" smtClean="0">
                <a:solidFill>
                  <a:schemeClr val="tx1"/>
                </a:solidFill>
              </a:rPr>
              <a:t> - Chairman, Board of Directors, </a:t>
            </a:r>
            <a:r>
              <a:rPr lang="en-US" sz="1900" dirty="0" err="1" smtClean="0">
                <a:solidFill>
                  <a:schemeClr val="tx1"/>
                </a:solidFill>
              </a:rPr>
              <a:t>Forschungszentrum</a:t>
            </a:r>
            <a:r>
              <a:rPr lang="en-US" sz="1900" dirty="0" smtClean="0">
                <a:solidFill>
                  <a:schemeClr val="tx1"/>
                </a:solidFill>
              </a:rPr>
              <a:t> </a:t>
            </a:r>
            <a:r>
              <a:rPr lang="en-US" sz="1900" dirty="0" err="1" smtClean="0">
                <a:solidFill>
                  <a:schemeClr val="tx1"/>
                </a:solidFill>
              </a:rPr>
              <a:t>Jülich</a:t>
            </a:r>
            <a:r>
              <a:rPr lang="en-US" sz="1900" dirty="0" smtClean="0">
                <a:solidFill>
                  <a:schemeClr val="tx1"/>
                </a:solidFill>
              </a:rPr>
              <a:t> GmbH</a:t>
            </a:r>
            <a:br>
              <a:rPr lang="en-US" sz="1900" dirty="0" smtClean="0">
                <a:solidFill>
                  <a:schemeClr val="tx1"/>
                </a:solidFill>
              </a:rPr>
            </a:br>
            <a:r>
              <a:rPr lang="en-US" sz="1900" dirty="0" smtClean="0">
                <a:solidFill>
                  <a:schemeClr val="tx1"/>
                </a:solidFill>
              </a:rPr>
              <a:t>- </a:t>
            </a:r>
            <a:r>
              <a:rPr lang="en-US" sz="1900" b="1" dirty="0" err="1" smtClean="0">
                <a:solidFill>
                  <a:schemeClr val="tx1"/>
                </a:solidFill>
              </a:rPr>
              <a:t>Christoph</a:t>
            </a:r>
            <a:r>
              <a:rPr lang="en-US" sz="1900" b="1" dirty="0" smtClean="0">
                <a:solidFill>
                  <a:schemeClr val="tx1"/>
                </a:solidFill>
              </a:rPr>
              <a:t> Best</a:t>
            </a:r>
            <a:r>
              <a:rPr lang="en-US" sz="1900" dirty="0" smtClean="0">
                <a:solidFill>
                  <a:schemeClr val="tx1"/>
                </a:solidFill>
              </a:rPr>
              <a:t> - European Bioinformatics Institute, Cambridge (UK)/Google UK Ltd, London (from September 2010)</a:t>
            </a:r>
            <a:br>
              <a:rPr lang="en-US" sz="1900" dirty="0" smtClean="0">
                <a:solidFill>
                  <a:schemeClr val="tx1"/>
                </a:solidFill>
              </a:rPr>
            </a:br>
            <a:r>
              <a:rPr lang="en-US" sz="1900" dirty="0" smtClean="0">
                <a:solidFill>
                  <a:schemeClr val="tx1"/>
                </a:solidFill>
              </a:rPr>
              <a:t>- </a:t>
            </a:r>
            <a:r>
              <a:rPr lang="en-US" sz="1900" b="1" dirty="0" smtClean="0">
                <a:solidFill>
                  <a:schemeClr val="tx1"/>
                </a:solidFill>
              </a:rPr>
              <a:t>Françoise </a:t>
            </a:r>
            <a:r>
              <a:rPr lang="en-US" sz="1900" b="1" dirty="0" err="1" smtClean="0">
                <a:solidFill>
                  <a:schemeClr val="tx1"/>
                </a:solidFill>
              </a:rPr>
              <a:t>Genova</a:t>
            </a:r>
            <a:r>
              <a:rPr lang="en-US" sz="1900" b="1" dirty="0" smtClean="0">
                <a:solidFill>
                  <a:schemeClr val="tx1"/>
                </a:solidFill>
              </a:rPr>
              <a:t> -</a:t>
            </a:r>
            <a:r>
              <a:rPr lang="en-US" sz="1900" dirty="0" smtClean="0">
                <a:solidFill>
                  <a:schemeClr val="tx1"/>
                </a:solidFill>
              </a:rPr>
              <a:t> Director, Strasbourg Astronomical Data Centre; </a:t>
            </a:r>
            <a:r>
              <a:rPr lang="en-US" sz="1900" dirty="0" err="1" smtClean="0">
                <a:solidFill>
                  <a:schemeClr val="tx1"/>
                </a:solidFill>
              </a:rPr>
              <a:t>Observatoire</a:t>
            </a:r>
            <a:r>
              <a:rPr lang="en-US" sz="1900" dirty="0" smtClean="0">
                <a:solidFill>
                  <a:schemeClr val="tx1"/>
                </a:solidFill>
              </a:rPr>
              <a:t> </a:t>
            </a:r>
            <a:r>
              <a:rPr lang="en-US" sz="1900" dirty="0" err="1" smtClean="0">
                <a:solidFill>
                  <a:schemeClr val="tx1"/>
                </a:solidFill>
              </a:rPr>
              <a:t>Astronomique</a:t>
            </a:r>
            <a:r>
              <a:rPr lang="en-US" sz="1900" dirty="0" smtClean="0">
                <a:solidFill>
                  <a:schemeClr val="tx1"/>
                </a:solidFill>
              </a:rPr>
              <a:t> de Strasbourg, </a:t>
            </a:r>
            <a:r>
              <a:rPr lang="en-US" sz="1900" dirty="0" err="1" smtClean="0">
                <a:solidFill>
                  <a:schemeClr val="tx1"/>
                </a:solidFill>
              </a:rPr>
              <a:t>Université</a:t>
            </a:r>
            <a:r>
              <a:rPr lang="en-US" sz="1900" dirty="0" smtClean="0">
                <a:solidFill>
                  <a:schemeClr val="tx1"/>
                </a:solidFill>
              </a:rPr>
              <a:t> de Strasbourg/CNRS</a:t>
            </a:r>
            <a:br>
              <a:rPr lang="en-US" sz="1900" dirty="0" smtClean="0">
                <a:solidFill>
                  <a:schemeClr val="tx1"/>
                </a:solidFill>
              </a:rPr>
            </a:br>
            <a:r>
              <a:rPr lang="en-US" sz="1900" dirty="0" smtClean="0">
                <a:solidFill>
                  <a:schemeClr val="tx1"/>
                </a:solidFill>
              </a:rPr>
              <a:t>- </a:t>
            </a:r>
            <a:r>
              <a:rPr lang="en-US" sz="1900" b="1" dirty="0" smtClean="0">
                <a:solidFill>
                  <a:schemeClr val="tx1"/>
                </a:solidFill>
              </a:rPr>
              <a:t>Diego R. Lopez</a:t>
            </a:r>
            <a:r>
              <a:rPr lang="en-US" sz="1900" dirty="0" smtClean="0">
                <a:solidFill>
                  <a:schemeClr val="tx1"/>
                </a:solidFill>
              </a:rPr>
              <a:t> - </a:t>
            </a:r>
            <a:r>
              <a:rPr lang="en-US" sz="1900" dirty="0" err="1" smtClean="0">
                <a:solidFill>
                  <a:schemeClr val="tx1"/>
                </a:solidFill>
              </a:rPr>
              <a:t>RedIRIS</a:t>
            </a:r>
            <a:r>
              <a:rPr lang="en-US" sz="1900" dirty="0" smtClean="0">
                <a:solidFill>
                  <a:schemeClr val="tx1"/>
                </a:solidFill>
              </a:rPr>
              <a:t/>
            </a:r>
            <a:br>
              <a:rPr lang="en-US" sz="1900" dirty="0" smtClean="0">
                <a:solidFill>
                  <a:schemeClr val="tx1"/>
                </a:solidFill>
              </a:rPr>
            </a:br>
            <a:r>
              <a:rPr lang="en-US" sz="1900" dirty="0" smtClean="0">
                <a:solidFill>
                  <a:schemeClr val="tx1"/>
                </a:solidFill>
              </a:rPr>
              <a:t>- </a:t>
            </a:r>
            <a:r>
              <a:rPr lang="en-US" sz="1900" b="1" dirty="0" err="1" smtClean="0">
                <a:solidFill>
                  <a:schemeClr val="tx1"/>
                </a:solidFill>
              </a:rPr>
              <a:t>Wouter</a:t>
            </a:r>
            <a:r>
              <a:rPr lang="en-US" sz="1900" b="1" dirty="0" smtClean="0">
                <a:solidFill>
                  <a:schemeClr val="tx1"/>
                </a:solidFill>
              </a:rPr>
              <a:t> Los</a:t>
            </a:r>
            <a:r>
              <a:rPr lang="en-US" sz="1900" dirty="0" smtClean="0">
                <a:solidFill>
                  <a:schemeClr val="tx1"/>
                </a:solidFill>
              </a:rPr>
              <a:t> - Faculty of Science at the University of Amsterdam; Coordinator of</a:t>
            </a:r>
            <a:br>
              <a:rPr lang="en-US" sz="1900" dirty="0" smtClean="0">
                <a:solidFill>
                  <a:schemeClr val="tx1"/>
                </a:solidFill>
              </a:rPr>
            </a:br>
            <a:r>
              <a:rPr lang="en-US" sz="1900" dirty="0" smtClean="0">
                <a:solidFill>
                  <a:schemeClr val="tx1"/>
                </a:solidFill>
              </a:rPr>
              <a:t>preparatory project </a:t>
            </a:r>
            <a:r>
              <a:rPr lang="en-US" sz="1900" dirty="0" err="1" smtClean="0">
                <a:solidFill>
                  <a:schemeClr val="tx1"/>
                </a:solidFill>
              </a:rPr>
              <a:t>LifeWatch</a:t>
            </a:r>
            <a:r>
              <a:rPr lang="en-US" sz="1900" dirty="0" smtClean="0">
                <a:solidFill>
                  <a:schemeClr val="tx1"/>
                </a:solidFill>
              </a:rPr>
              <a:t> biodiversity research infrastructure; Vice Chair Governing Board of GBIF</a:t>
            </a:r>
            <a:br>
              <a:rPr lang="en-US" sz="1900" dirty="0" smtClean="0">
                <a:solidFill>
                  <a:schemeClr val="tx1"/>
                </a:solidFill>
              </a:rPr>
            </a:br>
            <a:r>
              <a:rPr lang="en-US" sz="1900" dirty="0" smtClean="0">
                <a:solidFill>
                  <a:schemeClr val="tx1"/>
                </a:solidFill>
              </a:rPr>
              <a:t>- </a:t>
            </a:r>
            <a:r>
              <a:rPr lang="en-US" sz="1900" b="1" dirty="0" smtClean="0">
                <a:solidFill>
                  <a:schemeClr val="tx1"/>
                </a:solidFill>
              </a:rPr>
              <a:t>Monica </a:t>
            </a:r>
            <a:r>
              <a:rPr lang="en-US" sz="1900" b="1" dirty="0" err="1" smtClean="0">
                <a:solidFill>
                  <a:schemeClr val="tx1"/>
                </a:solidFill>
              </a:rPr>
              <a:t>Marinucci</a:t>
            </a:r>
            <a:r>
              <a:rPr lang="en-US" sz="1900" dirty="0" smtClean="0">
                <a:solidFill>
                  <a:schemeClr val="tx1"/>
                </a:solidFill>
              </a:rPr>
              <a:t> - Director, Oracle Public Sector, Education and Research Business Unit</a:t>
            </a:r>
            <a:br>
              <a:rPr lang="en-US" sz="1900" dirty="0" smtClean="0">
                <a:solidFill>
                  <a:schemeClr val="tx1"/>
                </a:solidFill>
              </a:rPr>
            </a:br>
            <a:r>
              <a:rPr lang="en-US" sz="1900" dirty="0" smtClean="0">
                <a:solidFill>
                  <a:schemeClr val="tx1"/>
                </a:solidFill>
              </a:rPr>
              <a:t>- </a:t>
            </a:r>
            <a:r>
              <a:rPr lang="en-US" sz="1900" b="1" dirty="0" smtClean="0">
                <a:solidFill>
                  <a:schemeClr val="tx1"/>
                </a:solidFill>
              </a:rPr>
              <a:t>Laurent </a:t>
            </a:r>
            <a:r>
              <a:rPr lang="en-US" sz="1900" b="1" dirty="0" err="1" smtClean="0">
                <a:solidFill>
                  <a:schemeClr val="tx1"/>
                </a:solidFill>
              </a:rPr>
              <a:t>Romary</a:t>
            </a:r>
            <a:r>
              <a:rPr lang="en-US" sz="1900" dirty="0" smtClean="0">
                <a:solidFill>
                  <a:schemeClr val="tx1"/>
                </a:solidFill>
              </a:rPr>
              <a:t> - INRIA and Humboldt University</a:t>
            </a:r>
            <a:br>
              <a:rPr lang="en-US" sz="1900" dirty="0" smtClean="0">
                <a:solidFill>
                  <a:schemeClr val="tx1"/>
                </a:solidFill>
              </a:rPr>
            </a:br>
            <a:r>
              <a:rPr lang="en-US" sz="1900" dirty="0" smtClean="0">
                <a:solidFill>
                  <a:schemeClr val="tx1"/>
                </a:solidFill>
              </a:rPr>
              <a:t>- </a:t>
            </a:r>
            <a:r>
              <a:rPr lang="en-US" sz="1900" b="1" dirty="0" smtClean="0">
                <a:solidFill>
                  <a:schemeClr val="tx1"/>
                </a:solidFill>
              </a:rPr>
              <a:t>Herbert Van de </a:t>
            </a:r>
            <a:r>
              <a:rPr lang="en-US" sz="1900" b="1" dirty="0" err="1" smtClean="0">
                <a:solidFill>
                  <a:schemeClr val="tx1"/>
                </a:solidFill>
              </a:rPr>
              <a:t>Sompel</a:t>
            </a:r>
            <a:r>
              <a:rPr lang="en-US" sz="1900" dirty="0" smtClean="0">
                <a:solidFill>
                  <a:schemeClr val="tx1"/>
                </a:solidFill>
              </a:rPr>
              <a:t> -  Staff Scientist, Los Alamos National Laboratory</a:t>
            </a:r>
            <a:br>
              <a:rPr lang="en-US" sz="1900" dirty="0" smtClean="0">
                <a:solidFill>
                  <a:schemeClr val="tx1"/>
                </a:solidFill>
              </a:rPr>
            </a:br>
            <a:r>
              <a:rPr lang="en-US" sz="1900" dirty="0" smtClean="0">
                <a:solidFill>
                  <a:schemeClr val="tx1"/>
                </a:solidFill>
              </a:rPr>
              <a:t>- </a:t>
            </a:r>
            <a:r>
              <a:rPr lang="en-US" sz="1900" b="1" dirty="0" smtClean="0">
                <a:solidFill>
                  <a:schemeClr val="tx1"/>
                </a:solidFill>
              </a:rPr>
              <a:t>Jens </a:t>
            </a:r>
            <a:r>
              <a:rPr lang="en-US" sz="1900" b="1" dirty="0" err="1" smtClean="0">
                <a:solidFill>
                  <a:schemeClr val="tx1"/>
                </a:solidFill>
              </a:rPr>
              <a:t>Vigen</a:t>
            </a:r>
            <a:r>
              <a:rPr lang="en-US" sz="1900" dirty="0" smtClean="0">
                <a:solidFill>
                  <a:schemeClr val="tx1"/>
                </a:solidFill>
              </a:rPr>
              <a:t> - Head Librarian, European Organization for Nuclear Research, CERN</a:t>
            </a:r>
            <a:br>
              <a:rPr lang="en-US" sz="1900" dirty="0" smtClean="0">
                <a:solidFill>
                  <a:schemeClr val="tx1"/>
                </a:solidFill>
              </a:rPr>
            </a:br>
            <a:r>
              <a:rPr lang="en-US" sz="1900" dirty="0" smtClean="0">
                <a:solidFill>
                  <a:schemeClr val="tx1"/>
                </a:solidFill>
              </a:rPr>
              <a:t>- </a:t>
            </a:r>
            <a:r>
              <a:rPr lang="en-US" sz="1900" b="1" dirty="0" smtClean="0">
                <a:solidFill>
                  <a:schemeClr val="tx1"/>
                </a:solidFill>
              </a:rPr>
              <a:t>Peter </a:t>
            </a:r>
            <a:r>
              <a:rPr lang="en-US" sz="1900" b="1" dirty="0" err="1" smtClean="0">
                <a:solidFill>
                  <a:schemeClr val="tx1"/>
                </a:solidFill>
              </a:rPr>
              <a:t>Wittenburg</a:t>
            </a:r>
            <a:r>
              <a:rPr lang="en-US" sz="1900" dirty="0" smtClean="0">
                <a:solidFill>
                  <a:schemeClr val="tx1"/>
                </a:solidFill>
              </a:rPr>
              <a:t> -  Technical Director, Max Planck Institute for Psycholinguistics</a:t>
            </a:r>
            <a:br>
              <a:rPr lang="en-US" sz="1900" dirty="0" smtClean="0">
                <a:solidFill>
                  <a:schemeClr val="tx1"/>
                </a:solidFill>
              </a:rPr>
            </a:br>
            <a:r>
              <a:rPr lang="en-US" sz="1900" dirty="0" err="1" smtClean="0">
                <a:solidFill>
                  <a:schemeClr val="tx1"/>
                </a:solidFill>
              </a:rPr>
              <a:t>Rapporteur</a:t>
            </a:r>
            <a:r>
              <a:rPr lang="en-US" sz="1900" dirty="0" smtClean="0">
                <a:solidFill>
                  <a:schemeClr val="tx1"/>
                </a:solidFill>
              </a:rPr>
              <a:t>: </a:t>
            </a:r>
            <a:r>
              <a:rPr lang="en-US" sz="1900" b="1" dirty="0" smtClean="0">
                <a:solidFill>
                  <a:schemeClr val="tx1"/>
                </a:solidFill>
              </a:rPr>
              <a:t>David </a:t>
            </a:r>
            <a:r>
              <a:rPr lang="en-US" sz="1900" b="1" dirty="0" err="1" smtClean="0">
                <a:solidFill>
                  <a:schemeClr val="tx1"/>
                </a:solidFill>
              </a:rPr>
              <a:t>Giaretta</a:t>
            </a:r>
            <a:r>
              <a:rPr lang="en-US" sz="1900" b="1" dirty="0" smtClean="0">
                <a:solidFill>
                  <a:schemeClr val="tx1"/>
                </a:solidFill>
              </a:rPr>
              <a:t> -</a:t>
            </a:r>
            <a:r>
              <a:rPr lang="en-US" sz="1900" dirty="0" smtClean="0">
                <a:solidFill>
                  <a:schemeClr val="tx1"/>
                </a:solidFill>
              </a:rPr>
              <a:t> STFC and Alliance for Permanent Access</a:t>
            </a:r>
            <a:endParaRPr lang="en-US" sz="1900" dirty="0">
              <a:solidFill>
                <a:schemeClr val="tx1"/>
              </a:solidFill>
            </a:endParaRPr>
          </a:p>
        </p:txBody>
      </p:sp>
      <p:sp>
        <p:nvSpPr>
          <p:cNvPr id="3" name="Title 1"/>
          <p:cNvSpPr txBox="1">
            <a:spLocks/>
          </p:cNvSpPr>
          <p:nvPr/>
        </p:nvSpPr>
        <p:spPr>
          <a:xfrm>
            <a:off x="185195" y="151578"/>
            <a:ext cx="8686800" cy="914400"/>
          </a:xfrm>
          <a:prstGeom prst="rect">
            <a:avLst/>
          </a:prstGeom>
        </p:spPr>
        <p:txBody>
          <a:bodyPr vert="horz" anchor="t">
            <a:noAutofit/>
          </a:bodyPr>
          <a:lstStyle/>
          <a:p>
            <a:pPr lvl="0" algn="r" defTabSz="914400">
              <a:spcBef>
                <a:spcPct val="0"/>
              </a:spcBef>
            </a:pPr>
            <a:r>
              <a:rPr lang="en-US" sz="2600" b="1" dirty="0" smtClean="0">
                <a:latin typeface="Myriad Pro"/>
              </a:rPr>
              <a:t>Members of High Level Expert Group on Scientific Data</a:t>
            </a:r>
            <a:endParaRPr kumimoji="0" lang="en-US" sz="2600" b="0" i="0" u="none" strike="noStrike" kern="1200" cap="none" spc="-100" normalizeH="0" baseline="0" noProof="0" dirty="0">
              <a:ln>
                <a:noFill/>
              </a:ln>
              <a:solidFill>
                <a:schemeClr val="tx2">
                  <a:satMod val="200000"/>
                </a:schemeClr>
              </a:solidFill>
              <a:effectLst/>
              <a:uLnTx/>
              <a:uFillTx/>
              <a:latin typeface="Myriad Pro"/>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Rising tide of data…  </a:t>
            </a:r>
            <a:endParaRPr lang="en-US" dirty="0"/>
          </a:p>
        </p:txBody>
      </p:sp>
      <p:sp>
        <p:nvSpPr>
          <p:cNvPr id="47" name="Text Box 1"/>
          <p:cNvSpPr txBox="1">
            <a:spLocks noChangeArrowheads="1"/>
          </p:cNvSpPr>
          <p:nvPr/>
        </p:nvSpPr>
        <p:spPr bwMode="auto">
          <a:xfrm>
            <a:off x="914400" y="2132138"/>
            <a:ext cx="7772400" cy="1739470"/>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dirty="0">
                <a:latin typeface="Myriad Pro"/>
              </a:rPr>
              <a:t>	“A fundamental characteristic of our age is the raising tide of data – global, diverse, valuable and </a:t>
            </a:r>
            <a:r>
              <a:rPr lang="en-GB" sz="2400" dirty="0" smtClean="0">
                <a:latin typeface="Myriad Pro"/>
              </a:rPr>
              <a:t>complex. </a:t>
            </a:r>
            <a:r>
              <a:rPr lang="en-GB" sz="2400" dirty="0">
                <a:latin typeface="Myriad Pro"/>
              </a:rPr>
              <a:t>In the realm of science, this is both an opportunity and a challenge</a:t>
            </a:r>
            <a:r>
              <a:rPr lang="en-GB" sz="2400" dirty="0" smtClean="0">
                <a:latin typeface="Myriad Pro"/>
              </a:rPr>
              <a:t>.”</a:t>
            </a:r>
            <a:endParaRPr lang="en-GB" sz="2400" dirty="0">
              <a:latin typeface="Myriad Pro"/>
            </a:endParaRPr>
          </a:p>
        </p:txBody>
      </p:sp>
      <p:pic>
        <p:nvPicPr>
          <p:cNvPr id="50" name="Picture Placeholder 4" descr="Senario images_datamanagement.jpg"/>
          <p:cNvPicPr>
            <a:picLocks noChangeAspect="1"/>
          </p:cNvPicPr>
          <p:nvPr/>
        </p:nvPicPr>
        <p:blipFill>
          <a:blip r:embed="rId2"/>
          <a:srcRect l="-1544" r="-1544"/>
          <a:stretch>
            <a:fillRect/>
          </a:stretch>
        </p:blipFill>
        <p:spPr>
          <a:xfrm>
            <a:off x="115909" y="3794334"/>
            <a:ext cx="5046600" cy="2908571"/>
          </a:xfrm>
          <a:prstGeom prst="rect">
            <a:avLst/>
          </a:prstGeom>
        </p:spPr>
      </p:pic>
      <p:sp>
        <p:nvSpPr>
          <p:cNvPr id="53" name="Text Box 1"/>
          <p:cNvSpPr txBox="1">
            <a:spLocks noChangeArrowheads="1"/>
          </p:cNvSpPr>
          <p:nvPr/>
        </p:nvSpPr>
        <p:spPr bwMode="auto">
          <a:xfrm>
            <a:off x="4883290" y="3507227"/>
            <a:ext cx="3929975" cy="1669644"/>
          </a:xfrm>
          <a:prstGeom prst="rect">
            <a:avLst/>
          </a:prstGeom>
          <a:noFill/>
          <a:ln w="9525">
            <a:noFill/>
            <a:round/>
            <a:headEnd/>
            <a:tailEnd/>
          </a:ln>
        </p:spPr>
        <p:txBody>
          <a:bodyPr lIns="90000" tIns="46800" rIns="90000" bIns="46800"/>
          <a:lstStyle/>
          <a:p>
            <a:pPr lvl="1" algn="just">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i="1" dirty="0" smtClean="0">
                <a:latin typeface="Myriad Pro"/>
              </a:rPr>
              <a:t>Report </a:t>
            </a:r>
            <a:r>
              <a:rPr lang="en-GB" i="1" dirty="0">
                <a:latin typeface="Myriad Pro"/>
              </a:rPr>
              <a:t>of the High-Level Group on Scientific Data, October 2010</a:t>
            </a:r>
            <a:endParaRPr lang="en-US" sz="1050" i="1" dirty="0">
              <a:latin typeface="Myriad Pro"/>
            </a:endParaRPr>
          </a:p>
          <a:p>
            <a:pPr lvl="1" algn="just">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US" sz="1600" i="1" dirty="0">
                <a:latin typeface="Myriad Pro"/>
              </a:rPr>
              <a:t>“Riding the Wave: how Europe can gain from the raising tide of scientific data</a:t>
            </a:r>
            <a:r>
              <a:rPr lang="en-US" sz="1600" i="1" dirty="0" smtClean="0">
                <a:latin typeface="Myriad Pro"/>
              </a:rPr>
              <a:t>”</a:t>
            </a:r>
            <a:endParaRPr lang="en-GB" sz="2800" dirty="0">
              <a:latin typeface="Myriad Pro"/>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6512"/>
            <a:ext cx="8686800" cy="914400"/>
          </a:xfrm>
        </p:spPr>
        <p:txBody>
          <a:bodyPr/>
          <a:lstStyle/>
          <a:p>
            <a:pPr algn="r"/>
            <a:r>
              <a:rPr lang="en-US" dirty="0" smtClean="0"/>
              <a:t>e-Infrastructures                       </a:t>
            </a:r>
            <a:r>
              <a:rPr lang="en-US" sz="3200" dirty="0" smtClean="0"/>
              <a:t>underpinning a creativity machine…</a:t>
            </a:r>
            <a:endParaRPr lang="en-US" sz="3200" dirty="0"/>
          </a:p>
        </p:txBody>
      </p:sp>
      <p:sp>
        <p:nvSpPr>
          <p:cNvPr id="10" name="Text Box 1"/>
          <p:cNvSpPr txBox="1">
            <a:spLocks noChangeArrowheads="1"/>
          </p:cNvSpPr>
          <p:nvPr/>
        </p:nvSpPr>
        <p:spPr bwMode="auto">
          <a:xfrm>
            <a:off x="119370" y="2334645"/>
            <a:ext cx="8723070" cy="1614785"/>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000" dirty="0">
                <a:latin typeface="Myriad Pro"/>
              </a:rPr>
              <a:t>	“We humans have built a creativity machine. It’s the  sum of three things: a few hundred million of  computers, a communication system connecting those computers, and some millions of human beings using those computers and communications.”	</a:t>
            </a:r>
          </a:p>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a:t>
            </a:r>
          </a:p>
        </p:txBody>
      </p:sp>
      <p:pic>
        <p:nvPicPr>
          <p:cNvPr id="12" name="Picture Placeholder 4" descr="Senario images.jpg"/>
          <p:cNvPicPr>
            <a:picLocks noChangeAspect="1"/>
          </p:cNvPicPr>
          <p:nvPr/>
        </p:nvPicPr>
        <p:blipFill>
          <a:blip r:embed="rId2"/>
          <a:srcRect l="-1544" r="-1544"/>
          <a:stretch>
            <a:fillRect/>
          </a:stretch>
        </p:blipFill>
        <p:spPr>
          <a:xfrm>
            <a:off x="3920244" y="3672810"/>
            <a:ext cx="4922196" cy="2679352"/>
          </a:xfrm>
          <a:prstGeom prst="rect">
            <a:avLst/>
          </a:prstGeom>
        </p:spPr>
      </p:pic>
      <p:sp>
        <p:nvSpPr>
          <p:cNvPr id="13" name="Text Box 1"/>
          <p:cNvSpPr txBox="1">
            <a:spLocks noChangeArrowheads="1"/>
          </p:cNvSpPr>
          <p:nvPr/>
        </p:nvSpPr>
        <p:spPr bwMode="auto">
          <a:xfrm>
            <a:off x="0" y="3949430"/>
            <a:ext cx="3920244" cy="510855"/>
          </a:xfrm>
          <a:prstGeom prst="rect">
            <a:avLst/>
          </a:prstGeom>
          <a:noFill/>
          <a:ln w="9525">
            <a:noFill/>
            <a:round/>
            <a:headEnd/>
            <a:tailEnd/>
          </a:ln>
        </p:spPr>
        <p:txBody>
          <a:bodyPr lIns="90000" tIns="46800" rIns="90000" bIns="46800"/>
          <a:lstStyle/>
          <a:p>
            <a:pPr marL="766763" lvl="1"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err="1" smtClean="0">
                <a:latin typeface="Myriad Pro"/>
              </a:rPr>
              <a:t>Vernor</a:t>
            </a:r>
            <a:r>
              <a:rPr lang="en-GB" dirty="0" smtClean="0">
                <a:latin typeface="Myriad Pro"/>
              </a:rPr>
              <a:t> </a:t>
            </a:r>
            <a:r>
              <a:rPr lang="en-GB" dirty="0" err="1">
                <a:latin typeface="Myriad Pro"/>
              </a:rPr>
              <a:t>Vinge</a:t>
            </a:r>
            <a:r>
              <a:rPr lang="en-GB" dirty="0">
                <a:latin typeface="Myriad Pro"/>
              </a:rPr>
              <a:t> </a:t>
            </a:r>
            <a:endParaRPr lang="en-GB" dirty="0" smtClean="0">
              <a:latin typeface="Myriad Pro"/>
            </a:endParaRPr>
          </a:p>
          <a:p>
            <a:pPr marL="766763" lvl="1"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a:t>
            </a:r>
            <a:r>
              <a:rPr lang="en-GB" i="1" dirty="0" smtClean="0">
                <a:latin typeface="Myriad Pro"/>
              </a:rPr>
              <a:t>Nature</a:t>
            </a:r>
            <a:r>
              <a:rPr lang="en-GB" i="1" dirty="0">
                <a:latin typeface="Myriad Pro"/>
              </a:rPr>
              <a:t>, </a:t>
            </a:r>
            <a:r>
              <a:rPr lang="en-GB" i="1" dirty="0" err="1">
                <a:latin typeface="Myriad Pro"/>
              </a:rPr>
              <a:t>Vol</a:t>
            </a:r>
            <a:r>
              <a:rPr lang="en-GB" i="1" dirty="0">
                <a:latin typeface="Myriad Pro"/>
              </a:rPr>
              <a:t> 440, March 2006</a:t>
            </a:r>
            <a:r>
              <a:rPr lang="en-GB" dirty="0">
                <a:latin typeface="Myriad Pro"/>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Science and ICT Technologies</a:t>
            </a:r>
            <a:endParaRPr lang="en-US" sz="3200" dirty="0"/>
          </a:p>
        </p:txBody>
      </p:sp>
      <p:sp>
        <p:nvSpPr>
          <p:cNvPr id="7" name="Rectangle 2"/>
          <p:cNvSpPr>
            <a:spLocks noGrp="1" noChangeArrowheads="1"/>
          </p:cNvSpPr>
          <p:nvPr>
            <p:ph idx="1"/>
          </p:nvPr>
        </p:nvSpPr>
        <p:spPr>
          <a:xfrm>
            <a:off x="500063" y="2136435"/>
            <a:ext cx="8208962" cy="885825"/>
          </a:xfrm>
        </p:spPr>
        <p:txBody>
          <a:bodyPr>
            <a:normAutofit/>
          </a:bodyPr>
          <a:lstStyle/>
          <a:p>
            <a:pPr>
              <a:spcBef>
                <a:spcPts val="1200"/>
              </a:spcBef>
              <a:buClr>
                <a:schemeClr val="tx1"/>
              </a:buClr>
              <a:tabLst>
                <a:tab pos="265113"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8088" algn="l"/>
                <a:tab pos="8005763" algn="l"/>
                <a:tab pos="8455025" algn="l"/>
                <a:tab pos="8904288" algn="l"/>
              </a:tabLst>
            </a:pPr>
            <a:r>
              <a:rPr lang="en-GB" sz="2000" dirty="0" smtClean="0"/>
              <a:t>High-speed communications and advance computation give rise to the era of e-Science.</a:t>
            </a:r>
          </a:p>
        </p:txBody>
      </p:sp>
      <p:sp>
        <p:nvSpPr>
          <p:cNvPr id="10" name="Text Box 6"/>
          <p:cNvSpPr txBox="1">
            <a:spLocks noChangeArrowheads="1"/>
          </p:cNvSpPr>
          <p:nvPr/>
        </p:nvSpPr>
        <p:spPr bwMode="auto">
          <a:xfrm>
            <a:off x="3635375" y="3141663"/>
            <a:ext cx="4684713" cy="2159000"/>
          </a:xfrm>
          <a:prstGeom prst="rect">
            <a:avLst/>
          </a:prstGeom>
          <a:noFill/>
          <a:ln w="9525">
            <a:noFill/>
            <a:round/>
            <a:headEnd/>
            <a:tailEnd/>
          </a:ln>
        </p:spPr>
        <p:txBody>
          <a:bodyPr lIns="90000" tIns="46800" rIns="90000" bIns="46800"/>
          <a:lstStyle/>
          <a:p>
            <a:pPr algn="just">
              <a:spcBef>
                <a:spcPts val="1200"/>
              </a:spcBef>
              <a:buClr>
                <a:srgbClr val="A50021"/>
              </a:buClr>
              <a:buFont typeface="Wingdings" pitchFamily="2" charset="2"/>
              <a:buNone/>
              <a:tabLst>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8088" algn="l"/>
                <a:tab pos="8005763" algn="l"/>
                <a:tab pos="8455025" algn="l"/>
                <a:tab pos="8904288" algn="l"/>
              </a:tabLst>
            </a:pPr>
            <a:r>
              <a:rPr lang="en-GB" sz="2000" dirty="0">
                <a:latin typeface="Myriad Pro"/>
              </a:rPr>
              <a:t>During the 2006 pandemics alarm, Asian and European laboratories analysed drug components against avian flu using thousands of computers distributed in network grid during 4 weeks!</a:t>
            </a:r>
          </a:p>
          <a:p>
            <a:pPr algn="just">
              <a:spcBef>
                <a:spcPts val="1200"/>
              </a:spcBef>
              <a:buClr>
                <a:srgbClr val="A50021"/>
              </a:buClr>
              <a:buFont typeface="Wingdings" pitchFamily="2" charset="2"/>
              <a:buNone/>
              <a:tabLst>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8088" algn="l"/>
                <a:tab pos="8005763" algn="l"/>
                <a:tab pos="8455025" algn="l"/>
                <a:tab pos="8904288" algn="l"/>
              </a:tabLst>
            </a:pPr>
            <a:r>
              <a:rPr lang="en-GB" sz="2000" dirty="0">
                <a:latin typeface="Myriad Pro"/>
              </a:rPr>
              <a:t>This work would have taken 100 years on a single computer! </a:t>
            </a:r>
          </a:p>
        </p:txBody>
      </p:sp>
      <p:pic>
        <p:nvPicPr>
          <p:cNvPr id="11" name="Picture 7" descr="1dif"/>
          <p:cNvPicPr>
            <a:picLocks noChangeAspect="1" noChangeArrowheads="1"/>
          </p:cNvPicPr>
          <p:nvPr/>
        </p:nvPicPr>
        <p:blipFill>
          <a:blip r:embed="rId2" cstate="print"/>
          <a:srcRect/>
          <a:stretch>
            <a:fillRect/>
          </a:stretch>
        </p:blipFill>
        <p:spPr bwMode="auto">
          <a:xfrm>
            <a:off x="755576" y="3388071"/>
            <a:ext cx="2702673" cy="201622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3" cstate="print"/>
          <a:srcRect/>
          <a:stretch>
            <a:fillRect/>
          </a:stretch>
        </p:blipFill>
        <p:spPr bwMode="auto">
          <a:xfrm>
            <a:off x="5334000" y="3505200"/>
            <a:ext cx="2065349" cy="2667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3011" name="Content Placeholder 3"/>
          <p:cNvSpPr>
            <a:spLocks noGrp="1"/>
          </p:cNvSpPr>
          <p:nvPr>
            <p:ph sz="half" idx="4294967295"/>
          </p:nvPr>
        </p:nvSpPr>
        <p:spPr bwMode="auto">
          <a:xfrm>
            <a:off x="304800" y="1066800"/>
            <a:ext cx="4038600" cy="5059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2000" b="1" smtClean="0"/>
              <a:t>Data collection</a:t>
            </a:r>
          </a:p>
          <a:p>
            <a:pPr lvl="1" eaLnBrk="1" hangingPunct="1">
              <a:lnSpc>
                <a:spcPct val="80000"/>
              </a:lnSpc>
            </a:pPr>
            <a:r>
              <a:rPr lang="en-US" sz="2000" smtClean="0"/>
              <a:t>Sensor networks, global databases, local databases, desktop computer, laboratory instruments, observation devices, etc.</a:t>
            </a:r>
          </a:p>
          <a:p>
            <a:pPr eaLnBrk="1" hangingPunct="1">
              <a:lnSpc>
                <a:spcPct val="80000"/>
              </a:lnSpc>
            </a:pPr>
            <a:r>
              <a:rPr lang="en-US" sz="2000" b="1" smtClean="0"/>
              <a:t>Data processing, analysis, visualization</a:t>
            </a:r>
          </a:p>
          <a:p>
            <a:pPr lvl="1" eaLnBrk="1" hangingPunct="1">
              <a:lnSpc>
                <a:spcPct val="80000"/>
              </a:lnSpc>
            </a:pPr>
            <a:r>
              <a:rPr lang="en-US" sz="2000" smtClean="0"/>
              <a:t>Legacy codes, workflows, data mining, indexing, searching, graphics, screens, etc.</a:t>
            </a:r>
          </a:p>
          <a:p>
            <a:pPr eaLnBrk="1" hangingPunct="1">
              <a:lnSpc>
                <a:spcPct val="80000"/>
              </a:lnSpc>
            </a:pPr>
            <a:r>
              <a:rPr lang="en-US" sz="2000" b="1" smtClean="0"/>
              <a:t>Archiving</a:t>
            </a:r>
          </a:p>
          <a:p>
            <a:pPr lvl="1" eaLnBrk="1" hangingPunct="1">
              <a:lnSpc>
                <a:spcPct val="80000"/>
              </a:lnSpc>
            </a:pPr>
            <a:r>
              <a:rPr lang="en-US" sz="2000" smtClean="0"/>
              <a:t>Digital repositories, libraries, preservation, etc.</a:t>
            </a:r>
          </a:p>
        </p:txBody>
      </p:sp>
      <p:sp>
        <p:nvSpPr>
          <p:cNvPr id="3" name="Title 2"/>
          <p:cNvSpPr>
            <a:spLocks noGrp="1"/>
          </p:cNvSpPr>
          <p:nvPr>
            <p:ph type="title" idx="4294967295"/>
          </p:nvPr>
        </p:nvSpPr>
        <p:spPr bwMode="auto">
          <a:xfrm>
            <a:off x="228600" y="76200"/>
            <a:ext cx="8686800" cy="762000"/>
          </a:xfrm>
          <a:prstGeom prst="rect">
            <a:avLst/>
          </a:prstGeom>
          <a:ln>
            <a:miter lim="800000"/>
            <a:headEnd/>
            <a:tailEnd/>
          </a:ln>
        </p:spPr>
        <p:txBody>
          <a:bodyPr anchor="ctr"/>
          <a:lstStyle/>
          <a:p>
            <a:pPr algn="ctr" eaLnBrk="1" hangingPunct="1">
              <a:defRPr/>
            </a:pPr>
            <a:r>
              <a:rPr lang="en-US" sz="2800" b="1" kern="1200" dirty="0" smtClean="0">
                <a:solidFill>
                  <a:schemeClr val="tx1"/>
                </a:solidFill>
                <a:effectLst>
                  <a:innerShdw blurRad="114300">
                    <a:prstClr val="black"/>
                  </a:innerShdw>
                  <a:reflection blurRad="6350" stA="55000" endA="300" endPos="45500" dir="5400000" sy="-100000" algn="bl" rotWithShape="0"/>
                </a:effectLst>
                <a:latin typeface="+mn-lt"/>
              </a:rPr>
              <a:t>eResearch: data everywhere</a:t>
            </a:r>
            <a:endParaRPr lang="en-US" sz="2800" b="1" kern="1200" dirty="0">
              <a:solidFill>
                <a:schemeClr val="tx1"/>
              </a:solidFill>
              <a:effectLst>
                <a:innerShdw blurRad="114300">
                  <a:prstClr val="black"/>
                </a:innerShdw>
                <a:reflection blurRad="6350" stA="55000" endA="300" endPos="45500" dir="5400000" sy="-100000" algn="bl" rotWithShape="0"/>
              </a:effectLst>
              <a:latin typeface="+mn-lt"/>
            </a:endParaRPr>
          </a:p>
        </p:txBody>
      </p:sp>
      <p:sp>
        <p:nvSpPr>
          <p:cNvPr id="43013" name="Rectangle 5"/>
          <p:cNvSpPr>
            <a:spLocks noChangeArrowheads="1"/>
          </p:cNvSpPr>
          <p:nvPr/>
        </p:nvSpPr>
        <p:spPr bwMode="auto">
          <a:xfrm>
            <a:off x="4953000" y="2743200"/>
            <a:ext cx="365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US" sz="1200" dirty="0" err="1">
                <a:solidFill>
                  <a:srgbClr val="000000"/>
                </a:solidFill>
                <a:latin typeface="Calibri" pitchFamily="34" charset="0"/>
              </a:rPr>
              <a:t>SensorMap</a:t>
            </a:r>
            <a:endParaRPr lang="en-US" sz="1200" dirty="0">
              <a:solidFill>
                <a:srgbClr val="000000"/>
              </a:solidFill>
              <a:latin typeface="Calibri" pitchFamily="34" charset="0"/>
            </a:endParaRPr>
          </a:p>
          <a:p>
            <a:pPr lvl="1" algn="l" eaLnBrk="1" hangingPunct="1"/>
            <a:r>
              <a:rPr lang="en-US" sz="1200" b="0" dirty="0">
                <a:latin typeface="Calibri" pitchFamily="34" charset="0"/>
              </a:rPr>
              <a:t>Functionality: Map navigation</a:t>
            </a:r>
          </a:p>
          <a:p>
            <a:pPr lvl="1" algn="l" eaLnBrk="1" hangingPunct="1"/>
            <a:r>
              <a:rPr lang="en-US" sz="1200" b="0" dirty="0">
                <a:latin typeface="Calibri" pitchFamily="34" charset="0"/>
              </a:rPr>
              <a:t>Data: sensor-generated temperature, video camera feed, traffic feeds, etc.</a:t>
            </a:r>
          </a:p>
        </p:txBody>
      </p:sp>
      <p:pic>
        <p:nvPicPr>
          <p:cNvPr id="7" name="Picture 3"/>
          <p:cNvPicPr>
            <a:picLocks noChangeAspect="1" noChangeArrowheads="1"/>
          </p:cNvPicPr>
          <p:nvPr/>
        </p:nvPicPr>
        <p:blipFill>
          <a:blip r:embed="rId4" cstate="print"/>
          <a:srcRect/>
          <a:stretch>
            <a:fillRect/>
          </a:stretch>
        </p:blipFill>
        <p:spPr bwMode="auto">
          <a:xfrm>
            <a:off x="5257800" y="762000"/>
            <a:ext cx="2667000" cy="20388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411" name="Picture 3"/>
          <p:cNvPicPr>
            <a:picLocks noChangeAspect="1" noChangeArrowheads="1"/>
          </p:cNvPicPr>
          <p:nvPr/>
        </p:nvPicPr>
        <p:blipFill>
          <a:blip r:embed="rId5" cstate="print"/>
          <a:srcRect/>
          <a:stretch>
            <a:fillRect/>
          </a:stretch>
        </p:blipFill>
        <p:spPr bwMode="auto">
          <a:xfrm>
            <a:off x="4267200" y="3581400"/>
            <a:ext cx="1618593" cy="1676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413" name="Picture 5"/>
          <p:cNvPicPr>
            <a:picLocks noChangeAspect="1" noChangeArrowheads="1"/>
          </p:cNvPicPr>
          <p:nvPr/>
        </p:nvPicPr>
        <p:blipFill>
          <a:blip r:embed="rId6" cstate="print"/>
          <a:srcRect/>
          <a:stretch>
            <a:fillRect/>
          </a:stretch>
        </p:blipFill>
        <p:spPr bwMode="auto">
          <a:xfrm>
            <a:off x="6705600" y="4038600"/>
            <a:ext cx="2219325" cy="21158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3017" name="Rectangle 11"/>
          <p:cNvSpPr>
            <a:spLocks noChangeArrowheads="1"/>
          </p:cNvSpPr>
          <p:nvPr/>
        </p:nvSpPr>
        <p:spPr bwMode="auto">
          <a:xfrm>
            <a:off x="4191000" y="6019800"/>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US" sz="1200" dirty="0">
                <a:latin typeface="Calibri" pitchFamily="34" charset="0"/>
              </a:rPr>
              <a:t>Scientific visualizations</a:t>
            </a:r>
          </a:p>
          <a:p>
            <a:pPr lvl="1" algn="l" eaLnBrk="1" hangingPunct="1"/>
            <a:r>
              <a:rPr lang="en-US" sz="1200" b="0" dirty="0">
                <a:latin typeface="Calibri" pitchFamily="34" charset="0"/>
              </a:rPr>
              <a:t>NSF </a:t>
            </a:r>
            <a:r>
              <a:rPr lang="en-US" sz="1200" b="0" dirty="0" err="1">
                <a:latin typeface="Calibri" pitchFamily="34" charset="0"/>
              </a:rPr>
              <a:t>Cyberinfrastructure</a:t>
            </a:r>
            <a:r>
              <a:rPr lang="en-US" sz="1200" b="0" dirty="0">
                <a:latin typeface="Calibri" pitchFamily="34" charset="0"/>
              </a:rPr>
              <a:t> report, March 2007</a:t>
            </a:r>
          </a:p>
        </p:txBody>
      </p:sp>
    </p:spTree>
    <p:extLst>
      <p:ext uri="{BB962C8B-B14F-4D97-AF65-F5344CB8AC3E}">
        <p14:creationId xmlns:p14="http://schemas.microsoft.com/office/powerpoint/2010/main" val="1859162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3" name="Text Placeholder 640002"/>
          <p:cNvSpPr>
            <a:spLocks noGrp="1" noChangeArrowheads="1"/>
          </p:cNvSpPr>
          <p:nvPr>
            <p:ph sz="half" idx="1"/>
          </p:nvPr>
        </p:nvSpPr>
        <p:spPr>
          <a:xfrm>
            <a:off x="457200" y="4038600"/>
            <a:ext cx="3962400" cy="2133600"/>
          </a:xfrm>
        </p:spPr>
        <p:txBody>
          <a:bodyPr/>
          <a:lstStyle/>
          <a:p>
            <a:pPr marL="552450" indent="-552450">
              <a:lnSpc>
                <a:spcPct val="90000"/>
              </a:lnSpc>
              <a:spcBef>
                <a:spcPct val="30000"/>
              </a:spcBef>
              <a:buClr>
                <a:schemeClr val="tx2"/>
              </a:buClr>
              <a:buSzPct val="75000"/>
              <a:buFont typeface="Wingdings" pitchFamily="2" charset="2"/>
              <a:buChar char="u"/>
              <a:defRPr/>
            </a:pPr>
            <a:r>
              <a:rPr lang="en-US" sz="2000" dirty="0" smtClean="0">
                <a:latin typeface="Arial" charset="0"/>
              </a:rPr>
              <a:t>Data ingest  </a:t>
            </a:r>
          </a:p>
          <a:p>
            <a:pPr marL="552450" indent="-552450">
              <a:lnSpc>
                <a:spcPct val="90000"/>
              </a:lnSpc>
              <a:spcBef>
                <a:spcPct val="30000"/>
              </a:spcBef>
              <a:buClr>
                <a:schemeClr val="tx2"/>
              </a:buClr>
              <a:buSzPct val="75000"/>
              <a:buFont typeface="Wingdings" pitchFamily="2" charset="2"/>
              <a:buChar char="u"/>
              <a:defRPr/>
            </a:pPr>
            <a:r>
              <a:rPr lang="en-US" sz="2000" dirty="0" smtClean="0">
                <a:latin typeface="Arial" charset="0"/>
              </a:rPr>
              <a:t>Managing petabytes+</a:t>
            </a:r>
          </a:p>
          <a:p>
            <a:pPr marL="552450" indent="-552450">
              <a:lnSpc>
                <a:spcPct val="90000"/>
              </a:lnSpc>
              <a:spcBef>
                <a:spcPct val="30000"/>
              </a:spcBef>
              <a:buClr>
                <a:schemeClr val="tx2"/>
              </a:buClr>
              <a:buSzPct val="75000"/>
              <a:buFont typeface="Wingdings" pitchFamily="2" charset="2"/>
              <a:buChar char="u"/>
              <a:defRPr/>
            </a:pPr>
            <a:r>
              <a:rPr lang="en-US" sz="2000" dirty="0" smtClean="0">
                <a:latin typeface="Arial" charset="0"/>
              </a:rPr>
              <a:t>Common schema(s)</a:t>
            </a:r>
          </a:p>
          <a:p>
            <a:pPr marL="552450" indent="-552450">
              <a:lnSpc>
                <a:spcPct val="90000"/>
              </a:lnSpc>
              <a:spcBef>
                <a:spcPct val="30000"/>
              </a:spcBef>
              <a:buClr>
                <a:schemeClr val="tx2"/>
              </a:buClr>
              <a:buSzPct val="75000"/>
              <a:buFont typeface="Wingdings" pitchFamily="2" charset="2"/>
              <a:buChar char="u"/>
              <a:defRPr/>
            </a:pPr>
            <a:r>
              <a:rPr lang="en-US" sz="2000" dirty="0" smtClean="0">
                <a:latin typeface="Arial" charset="0"/>
              </a:rPr>
              <a:t>How to organize?</a:t>
            </a:r>
          </a:p>
          <a:p>
            <a:pPr marL="552450" indent="-552450">
              <a:lnSpc>
                <a:spcPct val="90000"/>
              </a:lnSpc>
              <a:spcBef>
                <a:spcPct val="30000"/>
              </a:spcBef>
              <a:buClr>
                <a:schemeClr val="tx2"/>
              </a:buClr>
              <a:buSzPct val="75000"/>
              <a:buFont typeface="Wingdings" pitchFamily="2" charset="2"/>
              <a:buChar char="u"/>
              <a:defRPr/>
            </a:pPr>
            <a:r>
              <a:rPr lang="en-US" sz="2000" dirty="0" smtClean="0">
                <a:latin typeface="Arial" charset="0"/>
              </a:rPr>
              <a:t>How to re-organize?</a:t>
            </a:r>
          </a:p>
        </p:txBody>
      </p:sp>
      <p:sp>
        <p:nvSpPr>
          <p:cNvPr id="640002" name="Title 640001"/>
          <p:cNvSpPr>
            <a:spLocks noGrp="1" noChangeArrowheads="1"/>
          </p:cNvSpPr>
          <p:nvPr>
            <p:ph type="title"/>
          </p:nvPr>
        </p:nvSpPr>
        <p:spPr/>
        <p:txBody>
          <a:bodyPr anchor="t"/>
          <a:lstStyle/>
          <a:p>
            <a:pPr>
              <a:defRPr/>
            </a:pPr>
            <a:r>
              <a:rPr lang="en-US" sz="3600" dirty="0" smtClean="0">
                <a:solidFill>
                  <a:schemeClr val="tx1"/>
                </a:solidFill>
              </a:rPr>
              <a:t>The Problem for the eScientist / eResearcher</a:t>
            </a:r>
            <a:endParaRPr lang="en-US" sz="2800" dirty="0" smtClean="0">
              <a:solidFill>
                <a:schemeClr val="tx1"/>
              </a:solidFill>
            </a:endParaRPr>
          </a:p>
        </p:txBody>
      </p:sp>
      <p:sp>
        <p:nvSpPr>
          <p:cNvPr id="640004" name="Rectangle 640003"/>
          <p:cNvSpPr>
            <a:spLocks noChangeArrowheads="1"/>
          </p:cNvSpPr>
          <p:nvPr/>
        </p:nvSpPr>
        <p:spPr bwMode="auto">
          <a:xfrm>
            <a:off x="4038600" y="4038600"/>
            <a:ext cx="4800600" cy="1905000"/>
          </a:xfrm>
          <a:prstGeom prst="rect">
            <a:avLst/>
          </a:prstGeom>
          <a:noFill/>
          <a:ln w="9525" cap="flat" cmpd="sng" algn="ctr">
            <a:noFill/>
            <a:prstDash val="solid"/>
            <a:miter lim="800000"/>
            <a:headEnd type="none" w="med" len="med"/>
            <a:tailEnd type="none" w="med" len="med"/>
          </a:ln>
          <a:effectLst/>
        </p:spPr>
        <p:txBody>
          <a:bodyPr/>
          <a:lstStyle/>
          <a:p>
            <a:pPr marL="552450" indent="-552450" eaLnBrk="0" hangingPunct="0">
              <a:lnSpc>
                <a:spcPct val="90000"/>
              </a:lnSpc>
              <a:spcBef>
                <a:spcPct val="30000"/>
              </a:spcBef>
              <a:buClr>
                <a:schemeClr val="tx2"/>
              </a:buClr>
              <a:buSzPct val="75000"/>
              <a:buFont typeface="Wingdings" pitchFamily="2" charset="2"/>
              <a:buChar char="u"/>
              <a:defRPr/>
            </a:pPr>
            <a:r>
              <a:rPr lang="en-US" sz="2000" dirty="0"/>
              <a:t>How to coexist &amp; cooperate with other scientists and researchers?</a:t>
            </a:r>
          </a:p>
          <a:p>
            <a:pPr marL="552450" indent="-552450" eaLnBrk="0" hangingPunct="0">
              <a:lnSpc>
                <a:spcPct val="90000"/>
              </a:lnSpc>
              <a:spcBef>
                <a:spcPct val="30000"/>
              </a:spcBef>
              <a:buClr>
                <a:schemeClr val="tx2"/>
              </a:buClr>
              <a:buSzPct val="75000"/>
              <a:buFont typeface="Wingdings" pitchFamily="2" charset="2"/>
              <a:buChar char="u"/>
              <a:defRPr/>
            </a:pPr>
            <a:r>
              <a:rPr lang="en-US" sz="2000" dirty="0"/>
              <a:t>Data query and visualization tools   </a:t>
            </a:r>
          </a:p>
          <a:p>
            <a:pPr marL="552450" indent="-552450" eaLnBrk="0" hangingPunct="0">
              <a:lnSpc>
                <a:spcPct val="90000"/>
              </a:lnSpc>
              <a:spcBef>
                <a:spcPct val="30000"/>
              </a:spcBef>
              <a:buClr>
                <a:schemeClr val="tx2"/>
              </a:buClr>
              <a:buSzPct val="75000"/>
              <a:buFont typeface="Wingdings" pitchFamily="2" charset="2"/>
              <a:buChar char="u"/>
              <a:defRPr/>
            </a:pPr>
            <a:r>
              <a:rPr lang="en-US" sz="2000" dirty="0"/>
              <a:t>Support/training</a:t>
            </a:r>
          </a:p>
          <a:p>
            <a:pPr marL="552450" indent="-552450" eaLnBrk="0" hangingPunct="0">
              <a:lnSpc>
                <a:spcPct val="90000"/>
              </a:lnSpc>
              <a:spcBef>
                <a:spcPct val="30000"/>
              </a:spcBef>
              <a:buClr>
                <a:schemeClr val="tx2"/>
              </a:buClr>
              <a:buSzPct val="75000"/>
              <a:buFont typeface="Wingdings" pitchFamily="2" charset="2"/>
              <a:buChar char="u"/>
              <a:defRPr/>
            </a:pPr>
            <a:r>
              <a:rPr lang="en-US" sz="2000" dirty="0"/>
              <a:t>Performance</a:t>
            </a:r>
          </a:p>
          <a:p>
            <a:pPr marL="971550" lvl="1" indent="-417513" eaLnBrk="0" hangingPunct="0">
              <a:lnSpc>
                <a:spcPct val="90000"/>
              </a:lnSpc>
              <a:spcBef>
                <a:spcPct val="30000"/>
              </a:spcBef>
              <a:buClr>
                <a:schemeClr val="tx2"/>
              </a:buClr>
              <a:buSzPct val="75000"/>
              <a:buFont typeface="Wingdings" pitchFamily="2" charset="2"/>
              <a:buChar char="Ø"/>
              <a:defRPr/>
            </a:pPr>
            <a:r>
              <a:rPr lang="en-US" sz="1600" dirty="0"/>
              <a:t>Execute queries in a minute </a:t>
            </a:r>
          </a:p>
          <a:p>
            <a:pPr marL="971550" lvl="1" indent="-417513" eaLnBrk="0" hangingPunct="0">
              <a:lnSpc>
                <a:spcPct val="90000"/>
              </a:lnSpc>
              <a:spcBef>
                <a:spcPct val="30000"/>
              </a:spcBef>
              <a:buClr>
                <a:schemeClr val="tx2"/>
              </a:buClr>
              <a:buSzPct val="75000"/>
              <a:buFont typeface="Wingdings" pitchFamily="2" charset="2"/>
              <a:buChar char="Ø"/>
              <a:defRPr/>
            </a:pPr>
            <a:r>
              <a:rPr lang="en-US" sz="1600" dirty="0"/>
              <a:t>Batch (big) query scheduling</a:t>
            </a:r>
          </a:p>
        </p:txBody>
      </p:sp>
      <p:grpSp>
        <p:nvGrpSpPr>
          <p:cNvPr id="83972" name="Group 5"/>
          <p:cNvGrpSpPr>
            <a:grpSpLocks/>
          </p:cNvGrpSpPr>
          <p:nvPr/>
        </p:nvGrpSpPr>
        <p:grpSpPr bwMode="auto">
          <a:xfrm>
            <a:off x="838200" y="990600"/>
            <a:ext cx="7664450" cy="2895600"/>
            <a:chOff x="672" y="912"/>
            <a:chExt cx="4828" cy="1824"/>
          </a:xfrm>
        </p:grpSpPr>
        <p:sp>
          <p:nvSpPr>
            <p:cNvPr id="7173" name="Rectangle 7172"/>
            <p:cNvSpPr>
              <a:spLocks noChangeArrowheads="1"/>
            </p:cNvSpPr>
            <p:nvPr/>
          </p:nvSpPr>
          <p:spPr bwMode="auto">
            <a:xfrm>
              <a:off x="720" y="1008"/>
              <a:ext cx="1008" cy="384"/>
            </a:xfrm>
            <a:prstGeom prst="rect">
              <a:avLst/>
            </a:prstGeom>
            <a:solidFill>
              <a:srgbClr val="99CCFF">
                <a:alpha val="72940"/>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pPr algn="ctr" eaLnBrk="0" hangingPunct="0">
                <a:lnSpc>
                  <a:spcPct val="75000"/>
                </a:lnSpc>
                <a:defRPr/>
              </a:pPr>
              <a:r>
                <a:rPr lang="en-US" dirty="0"/>
                <a:t>Experiments &amp;</a:t>
              </a:r>
            </a:p>
            <a:p>
              <a:pPr algn="ctr" eaLnBrk="0" hangingPunct="0">
                <a:lnSpc>
                  <a:spcPct val="75000"/>
                </a:lnSpc>
                <a:defRPr/>
              </a:pPr>
              <a:r>
                <a:rPr lang="en-US" dirty="0"/>
                <a:t>Instruments</a:t>
              </a:r>
            </a:p>
          </p:txBody>
        </p:sp>
        <p:sp>
          <p:nvSpPr>
            <p:cNvPr id="7174" name="Rectangle 7173"/>
            <p:cNvSpPr>
              <a:spLocks noChangeArrowheads="1"/>
            </p:cNvSpPr>
            <p:nvPr/>
          </p:nvSpPr>
          <p:spPr bwMode="auto">
            <a:xfrm>
              <a:off x="672" y="2400"/>
              <a:ext cx="1104" cy="336"/>
            </a:xfrm>
            <a:prstGeom prst="rect">
              <a:avLst/>
            </a:prstGeom>
            <a:solidFill>
              <a:srgbClr val="99CCFF">
                <a:alpha val="72940"/>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pPr algn="ctr" eaLnBrk="0" hangingPunct="0">
                <a:defRPr/>
              </a:pPr>
              <a:r>
                <a:rPr lang="en-US" dirty="0"/>
                <a:t>Simulations</a:t>
              </a:r>
            </a:p>
          </p:txBody>
        </p:sp>
        <p:sp>
          <p:nvSpPr>
            <p:cNvPr id="7175" name="Can 7174"/>
            <p:cNvSpPr>
              <a:spLocks noChangeArrowheads="1"/>
            </p:cNvSpPr>
            <p:nvPr/>
          </p:nvSpPr>
          <p:spPr bwMode="auto">
            <a:xfrm>
              <a:off x="2208" y="912"/>
              <a:ext cx="1632" cy="1776"/>
            </a:xfrm>
            <a:prstGeom prst="can">
              <a:avLst>
                <a:gd name="adj" fmla="val 27206"/>
              </a:avLst>
            </a:prstGeom>
            <a:gradFill rotWithShape="1">
              <a:gsLst>
                <a:gs pos="0">
                  <a:srgbClr val="CC9900"/>
                </a:gs>
                <a:gs pos="50000">
                  <a:srgbClr val="EDDBA6"/>
                </a:gs>
                <a:gs pos="100000">
                  <a:srgbClr val="CC9900"/>
                </a:gs>
              </a:gsLst>
              <a:lin ang="0" scaled="1"/>
            </a:gradFill>
            <a:ln w="9525" algn="ctr">
              <a:solidFill>
                <a:schemeClr val="tx1"/>
              </a:solidFill>
              <a:round/>
              <a:headEnd/>
              <a:tailEnd/>
            </a:ln>
          </p:spPr>
          <p:txBody>
            <a:bodyPr wrap="none" anchor="ctr"/>
            <a:lstStyle/>
            <a:p>
              <a:pPr algn="ctr" eaLnBrk="0" hangingPunct="0">
                <a:defRPr/>
              </a:pPr>
              <a:endParaRPr lang="en-US">
                <a:solidFill>
                  <a:schemeClr val="bg2">
                    <a:lumMod val="25000"/>
                  </a:schemeClr>
                </a:solidFill>
              </a:endParaRPr>
            </a:p>
          </p:txBody>
        </p:sp>
        <p:sp>
          <p:nvSpPr>
            <p:cNvPr id="7176" name="Right Arrow 7175"/>
            <p:cNvSpPr>
              <a:spLocks noChangeArrowheads="1"/>
            </p:cNvSpPr>
            <p:nvPr/>
          </p:nvSpPr>
          <p:spPr bwMode="auto">
            <a:xfrm rot="-1466637">
              <a:off x="1770" y="2208"/>
              <a:ext cx="672" cy="288"/>
            </a:xfrm>
            <a:prstGeom prst="rightArrow">
              <a:avLst>
                <a:gd name="adj1" fmla="val 50000"/>
                <a:gd name="adj2" fmla="val 58333"/>
              </a:avLst>
            </a:prstGeom>
            <a:solidFill>
              <a:srgbClr val="CCFF66"/>
            </a:solidFill>
            <a:ln w="9525" algn="ctr">
              <a:solidFill>
                <a:schemeClr val="tx1"/>
              </a:solidFill>
              <a:miter lim="800000"/>
              <a:headEnd/>
              <a:tailEnd/>
            </a:ln>
          </p:spPr>
          <p:txBody>
            <a:bodyPr wrap="none" anchor="ctr"/>
            <a:lstStyle/>
            <a:p>
              <a:pPr algn="ctr" eaLnBrk="0" hangingPunct="0">
                <a:defRPr/>
              </a:pPr>
              <a:r>
                <a:rPr lang="en-US">
                  <a:solidFill>
                    <a:schemeClr val="bg2">
                      <a:lumMod val="25000"/>
                    </a:schemeClr>
                  </a:solidFill>
                </a:rPr>
                <a:t>facts</a:t>
              </a:r>
            </a:p>
          </p:txBody>
        </p:sp>
        <p:sp>
          <p:nvSpPr>
            <p:cNvPr id="7177" name="Right Arrow 7176"/>
            <p:cNvSpPr>
              <a:spLocks noChangeArrowheads="1"/>
            </p:cNvSpPr>
            <p:nvPr/>
          </p:nvSpPr>
          <p:spPr bwMode="auto">
            <a:xfrm rot="1606301">
              <a:off x="1775" y="1152"/>
              <a:ext cx="672" cy="288"/>
            </a:xfrm>
            <a:prstGeom prst="rightArrow">
              <a:avLst>
                <a:gd name="adj1" fmla="val 50000"/>
                <a:gd name="adj2" fmla="val 58333"/>
              </a:avLst>
            </a:prstGeom>
            <a:solidFill>
              <a:srgbClr val="CCFF66"/>
            </a:solidFill>
            <a:ln w="9525" algn="ctr">
              <a:solidFill>
                <a:schemeClr val="tx1"/>
              </a:solidFill>
              <a:miter lim="800000"/>
              <a:headEnd/>
              <a:tailEnd/>
            </a:ln>
          </p:spPr>
          <p:txBody>
            <a:bodyPr wrap="none" anchor="ctr"/>
            <a:lstStyle/>
            <a:p>
              <a:pPr algn="ctr" eaLnBrk="0" hangingPunct="0">
                <a:defRPr/>
              </a:pPr>
              <a:r>
                <a:rPr lang="en-US">
                  <a:solidFill>
                    <a:schemeClr val="bg2">
                      <a:lumMod val="25000"/>
                    </a:schemeClr>
                  </a:solidFill>
                </a:rPr>
                <a:t>facts</a:t>
              </a:r>
            </a:p>
          </p:txBody>
        </p:sp>
        <p:sp>
          <p:nvSpPr>
            <p:cNvPr id="7178" name="Right Arrow 7177"/>
            <p:cNvSpPr>
              <a:spLocks noChangeArrowheads="1"/>
            </p:cNvSpPr>
            <p:nvPr/>
          </p:nvSpPr>
          <p:spPr bwMode="auto">
            <a:xfrm>
              <a:off x="3738" y="1872"/>
              <a:ext cx="816" cy="306"/>
            </a:xfrm>
            <a:prstGeom prst="rightArrow">
              <a:avLst>
                <a:gd name="adj1" fmla="val 50000"/>
                <a:gd name="adj2" fmla="val 66667"/>
              </a:avLst>
            </a:prstGeom>
            <a:solidFill>
              <a:srgbClr val="CCFF66"/>
            </a:solidFill>
            <a:ln w="9525" algn="ctr">
              <a:solidFill>
                <a:schemeClr val="tx1"/>
              </a:solidFill>
              <a:miter lim="800000"/>
              <a:headEnd/>
              <a:tailEnd/>
            </a:ln>
          </p:spPr>
          <p:txBody>
            <a:bodyPr wrap="none" anchor="ctr"/>
            <a:lstStyle/>
            <a:p>
              <a:pPr algn="ctr" eaLnBrk="0" hangingPunct="0">
                <a:defRPr/>
              </a:pPr>
              <a:r>
                <a:rPr lang="en-US">
                  <a:solidFill>
                    <a:schemeClr val="bg2">
                      <a:lumMod val="25000"/>
                    </a:schemeClr>
                  </a:solidFill>
                </a:rPr>
                <a:t>answers</a:t>
              </a:r>
            </a:p>
          </p:txBody>
        </p:sp>
        <p:sp>
          <p:nvSpPr>
            <p:cNvPr id="7179" name="Right Arrow 7178"/>
            <p:cNvSpPr>
              <a:spLocks noChangeArrowheads="1"/>
            </p:cNvSpPr>
            <p:nvPr/>
          </p:nvSpPr>
          <p:spPr bwMode="auto">
            <a:xfrm flipH="1">
              <a:off x="3690" y="1440"/>
              <a:ext cx="864" cy="336"/>
            </a:xfrm>
            <a:prstGeom prst="rightArrow">
              <a:avLst>
                <a:gd name="adj1" fmla="val 50000"/>
                <a:gd name="adj2" fmla="val 64286"/>
              </a:avLst>
            </a:prstGeom>
            <a:solidFill>
              <a:srgbClr val="CCFF66"/>
            </a:solidFill>
            <a:ln w="9525" algn="ctr">
              <a:solidFill>
                <a:schemeClr val="tx1"/>
              </a:solidFill>
              <a:miter lim="800000"/>
              <a:headEnd/>
              <a:tailEnd/>
            </a:ln>
          </p:spPr>
          <p:txBody>
            <a:bodyPr wrap="none" anchor="ctr"/>
            <a:lstStyle/>
            <a:p>
              <a:pPr algn="ctr" eaLnBrk="0" hangingPunct="0">
                <a:defRPr/>
              </a:pPr>
              <a:r>
                <a:rPr lang="en-US">
                  <a:solidFill>
                    <a:schemeClr val="bg2">
                      <a:lumMod val="25000"/>
                    </a:schemeClr>
                  </a:solidFill>
                </a:rPr>
                <a:t>questions</a:t>
              </a:r>
            </a:p>
          </p:txBody>
        </p:sp>
        <p:sp>
          <p:nvSpPr>
            <p:cNvPr id="7180" name="TextBox 7179"/>
            <p:cNvSpPr txBox="1">
              <a:spLocks noChangeArrowheads="1"/>
            </p:cNvSpPr>
            <p:nvPr/>
          </p:nvSpPr>
          <p:spPr bwMode="auto">
            <a:xfrm>
              <a:off x="2832" y="1488"/>
              <a:ext cx="528" cy="980"/>
            </a:xfrm>
            <a:prstGeom prst="rect">
              <a:avLst/>
            </a:prstGeom>
            <a:noFill/>
            <a:ln w="9525">
              <a:noFill/>
              <a:miter lim="800000"/>
              <a:headEnd/>
              <a:tailEnd/>
            </a:ln>
          </p:spPr>
          <p:txBody>
            <a:bodyPr>
              <a:spAutoFit/>
            </a:bodyPr>
            <a:lstStyle/>
            <a:p>
              <a:pPr eaLnBrk="0" hangingPunct="0">
                <a:spcBef>
                  <a:spcPct val="50000"/>
                </a:spcBef>
                <a:defRPr/>
              </a:pPr>
              <a:r>
                <a:rPr lang="en-US" sz="9600">
                  <a:solidFill>
                    <a:schemeClr val="bg2">
                      <a:lumMod val="25000"/>
                    </a:schemeClr>
                  </a:solidFill>
                  <a:latin typeface="Times New Roman" pitchFamily="18" charset="0"/>
                </a:rPr>
                <a:t>?</a:t>
              </a:r>
            </a:p>
          </p:txBody>
        </p:sp>
        <p:pic>
          <p:nvPicPr>
            <p:cNvPr id="83981" name="Rectangle 7180"/>
            <p:cNvPicPr>
              <a:picLocks noChangeAspect="1" noChangeArrowheads="1"/>
            </p:cNvPicPr>
            <p:nvPr/>
          </p:nvPicPr>
          <p:blipFill>
            <a:blip r:embed="rId3"/>
            <a:srcRect/>
            <a:stretch>
              <a:fillRect/>
            </a:stretch>
          </p:blipFill>
          <p:spPr bwMode="auto">
            <a:xfrm>
              <a:off x="4560" y="1344"/>
              <a:ext cx="940" cy="960"/>
            </a:xfrm>
            <a:prstGeom prst="rect">
              <a:avLst/>
            </a:prstGeom>
            <a:noFill/>
            <a:ln w="9525">
              <a:noFill/>
              <a:miter lim="800000"/>
              <a:headEnd/>
              <a:tailEnd/>
            </a:ln>
          </p:spPr>
        </p:pic>
        <p:sp>
          <p:nvSpPr>
            <p:cNvPr id="7182" name="Rectangle 7181"/>
            <p:cNvSpPr>
              <a:spLocks noChangeArrowheads="1"/>
            </p:cNvSpPr>
            <p:nvPr/>
          </p:nvSpPr>
          <p:spPr bwMode="auto">
            <a:xfrm>
              <a:off x="672" y="1968"/>
              <a:ext cx="1104" cy="288"/>
            </a:xfrm>
            <a:prstGeom prst="rect">
              <a:avLst/>
            </a:prstGeom>
            <a:solidFill>
              <a:srgbClr val="99CCFF">
                <a:alpha val="72940"/>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pPr algn="ctr" eaLnBrk="0" hangingPunct="0">
                <a:defRPr/>
              </a:pPr>
              <a:r>
                <a:rPr lang="en-US" dirty="0"/>
                <a:t>Literature</a:t>
              </a:r>
            </a:p>
          </p:txBody>
        </p:sp>
        <p:sp>
          <p:nvSpPr>
            <p:cNvPr id="7183" name="Rectangle 7182"/>
            <p:cNvSpPr>
              <a:spLocks noChangeArrowheads="1"/>
            </p:cNvSpPr>
            <p:nvPr/>
          </p:nvSpPr>
          <p:spPr bwMode="auto">
            <a:xfrm>
              <a:off x="672" y="1536"/>
              <a:ext cx="1104" cy="288"/>
            </a:xfrm>
            <a:prstGeom prst="rect">
              <a:avLst/>
            </a:prstGeom>
            <a:solidFill>
              <a:srgbClr val="99CCFF">
                <a:alpha val="72940"/>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pPr algn="ctr" eaLnBrk="0" hangingPunct="0">
                <a:defRPr/>
              </a:pPr>
              <a:r>
                <a:rPr lang="en-US" dirty="0"/>
                <a:t>Other Archives</a:t>
              </a:r>
            </a:p>
          </p:txBody>
        </p:sp>
        <p:sp>
          <p:nvSpPr>
            <p:cNvPr id="7184" name="Right Arrow 7183"/>
            <p:cNvSpPr>
              <a:spLocks noChangeArrowheads="1"/>
            </p:cNvSpPr>
            <p:nvPr/>
          </p:nvSpPr>
          <p:spPr bwMode="auto">
            <a:xfrm>
              <a:off x="1740" y="1488"/>
              <a:ext cx="672" cy="288"/>
            </a:xfrm>
            <a:prstGeom prst="rightArrow">
              <a:avLst>
                <a:gd name="adj1" fmla="val 50000"/>
                <a:gd name="adj2" fmla="val 58333"/>
              </a:avLst>
            </a:prstGeom>
            <a:solidFill>
              <a:srgbClr val="CCFF66"/>
            </a:solidFill>
            <a:ln w="9525" algn="ctr">
              <a:solidFill>
                <a:schemeClr val="tx1"/>
              </a:solidFill>
              <a:miter lim="800000"/>
              <a:headEnd/>
              <a:tailEnd/>
            </a:ln>
          </p:spPr>
          <p:txBody>
            <a:bodyPr wrap="none" anchor="ctr"/>
            <a:lstStyle/>
            <a:p>
              <a:pPr algn="ctr" eaLnBrk="0" hangingPunct="0">
                <a:defRPr/>
              </a:pPr>
              <a:r>
                <a:rPr lang="en-US">
                  <a:solidFill>
                    <a:schemeClr val="bg2">
                      <a:lumMod val="25000"/>
                    </a:schemeClr>
                  </a:solidFill>
                </a:rPr>
                <a:t>facts</a:t>
              </a:r>
            </a:p>
          </p:txBody>
        </p:sp>
        <p:sp>
          <p:nvSpPr>
            <p:cNvPr id="7185" name="Right Arrow 7184"/>
            <p:cNvSpPr>
              <a:spLocks noChangeArrowheads="1"/>
            </p:cNvSpPr>
            <p:nvPr/>
          </p:nvSpPr>
          <p:spPr bwMode="auto">
            <a:xfrm>
              <a:off x="1740" y="1872"/>
              <a:ext cx="672" cy="288"/>
            </a:xfrm>
            <a:prstGeom prst="rightArrow">
              <a:avLst>
                <a:gd name="adj1" fmla="val 50000"/>
                <a:gd name="adj2" fmla="val 58333"/>
              </a:avLst>
            </a:prstGeom>
            <a:solidFill>
              <a:srgbClr val="CCFF66"/>
            </a:solidFill>
            <a:ln w="9525" algn="ctr">
              <a:solidFill>
                <a:schemeClr val="tx1"/>
              </a:solidFill>
              <a:miter lim="800000"/>
              <a:headEnd/>
              <a:tailEnd/>
            </a:ln>
          </p:spPr>
          <p:txBody>
            <a:bodyPr wrap="none" anchor="ctr"/>
            <a:lstStyle/>
            <a:p>
              <a:pPr algn="ctr" eaLnBrk="0" hangingPunct="0">
                <a:defRPr/>
              </a:pPr>
              <a:r>
                <a:rPr lang="en-US">
                  <a:solidFill>
                    <a:schemeClr val="bg2">
                      <a:lumMod val="25000"/>
                    </a:schemeClr>
                  </a:solidFill>
                </a:rPr>
                <a:t>facts</a:t>
              </a:r>
            </a:p>
          </p:txBody>
        </p:sp>
      </p:grpSp>
    </p:spTree>
    <p:extLst>
      <p:ext uri="{BB962C8B-B14F-4D97-AF65-F5344CB8AC3E}">
        <p14:creationId xmlns:p14="http://schemas.microsoft.com/office/powerpoint/2010/main" val="88902283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 name="Gruppo 196"/>
          <p:cNvGrpSpPr/>
          <p:nvPr/>
        </p:nvGrpSpPr>
        <p:grpSpPr>
          <a:xfrm>
            <a:off x="1504950" y="-527050"/>
            <a:ext cx="6516516" cy="7734300"/>
            <a:chOff x="1504950" y="-527050"/>
            <a:chExt cx="6516516" cy="7734300"/>
          </a:xfrm>
        </p:grpSpPr>
        <p:sp>
          <p:nvSpPr>
            <p:cNvPr id="6" name="Rectangle 187"/>
            <p:cNvSpPr/>
            <p:nvPr/>
          </p:nvSpPr>
          <p:spPr>
            <a:xfrm>
              <a:off x="3816350" y="2540000"/>
              <a:ext cx="4205116" cy="4667250"/>
            </a:xfrm>
            <a:prstGeom prst="rect">
              <a:avLst/>
            </a:prstGeom>
            <a:solidFill>
              <a:srgbClr val="92D050">
                <a:alpha val="28000"/>
              </a:srgbClr>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226"/>
            <p:cNvGrpSpPr/>
            <p:nvPr/>
          </p:nvGrpSpPr>
          <p:grpSpPr>
            <a:xfrm rot="967491">
              <a:off x="5565863" y="4186181"/>
              <a:ext cx="727436" cy="538086"/>
              <a:chOff x="6778625" y="2571745"/>
              <a:chExt cx="1465263" cy="947743"/>
            </a:xfrm>
          </p:grpSpPr>
          <p:sp>
            <p:nvSpPr>
              <p:cNvPr id="8" name="Cloud 228"/>
              <p:cNvSpPr/>
              <p:nvPr/>
            </p:nvSpPr>
            <p:spPr bwMode="auto">
              <a:xfrm rot="1472929">
                <a:off x="6778625"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700" dirty="0" smtClean="0"/>
                  <a:t>Crystallography</a:t>
                </a:r>
                <a:endParaRPr lang="en-US" sz="700" dirty="0"/>
              </a:p>
            </p:txBody>
          </p:sp>
          <p:grpSp>
            <p:nvGrpSpPr>
              <p:cNvPr id="9" name="Group 62"/>
              <p:cNvGrpSpPr>
                <a:grpSpLocks/>
              </p:cNvGrpSpPr>
              <p:nvPr/>
            </p:nvGrpSpPr>
            <p:grpSpPr bwMode="auto">
              <a:xfrm>
                <a:off x="7929563" y="2571750"/>
                <a:ext cx="231775" cy="509588"/>
                <a:chOff x="3500458" y="2571749"/>
                <a:chExt cx="231790" cy="509588"/>
              </a:xfrm>
            </p:grpSpPr>
            <p:sp>
              <p:nvSpPr>
                <p:cNvPr id="10" name="Flowchart: Magnetic Disk 230"/>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a:p>
              </p:txBody>
            </p:sp>
            <p:sp>
              <p:nvSpPr>
                <p:cNvPr id="11" name="Flowchart: Magnetic Disk 229"/>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dirty="0"/>
                </a:p>
              </p:txBody>
            </p:sp>
          </p:grpSp>
        </p:grpSp>
        <p:grpSp>
          <p:nvGrpSpPr>
            <p:cNvPr id="12" name="Group 118"/>
            <p:cNvGrpSpPr/>
            <p:nvPr/>
          </p:nvGrpSpPr>
          <p:grpSpPr>
            <a:xfrm rot="2794415">
              <a:off x="3886347" y="1412368"/>
              <a:ext cx="820487" cy="1157940"/>
              <a:chOff x="2225675" y="2214555"/>
              <a:chExt cx="1162050" cy="1509719"/>
            </a:xfrm>
          </p:grpSpPr>
          <p:sp>
            <p:nvSpPr>
              <p:cNvPr id="13" name="Cloud 119"/>
              <p:cNvSpPr/>
              <p:nvPr/>
            </p:nvSpPr>
            <p:spPr bwMode="auto">
              <a:xfrm rot="19451269">
                <a:off x="2225675" y="2563813"/>
                <a:ext cx="1162050" cy="655637"/>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History</a:t>
                </a:r>
              </a:p>
            </p:txBody>
          </p:sp>
          <p:grpSp>
            <p:nvGrpSpPr>
              <p:cNvPr id="14" name="Group 65"/>
              <p:cNvGrpSpPr>
                <a:grpSpLocks/>
              </p:cNvGrpSpPr>
              <p:nvPr/>
            </p:nvGrpSpPr>
            <p:grpSpPr bwMode="auto">
              <a:xfrm>
                <a:off x="2428875" y="3214688"/>
                <a:ext cx="231775" cy="509587"/>
                <a:chOff x="3500139" y="2571745"/>
                <a:chExt cx="231790" cy="509587"/>
              </a:xfrm>
            </p:grpSpPr>
            <p:sp>
              <p:nvSpPr>
                <p:cNvPr id="18" name="Flowchart: Magnetic Disk 124"/>
                <p:cNvSpPr/>
                <p:nvPr/>
              </p:nvSpPr>
              <p:spPr bwMode="auto">
                <a:xfrm>
                  <a:off x="3500139" y="2717795"/>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19" name="Flowchart: Magnetic Disk 125"/>
                <p:cNvSpPr/>
                <p:nvPr/>
              </p:nvSpPr>
              <p:spPr bwMode="auto">
                <a:xfrm>
                  <a:off x="3500139" y="2571745"/>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nvGrpSpPr>
              <p:cNvPr id="15" name="Group 68"/>
              <p:cNvGrpSpPr>
                <a:grpSpLocks/>
              </p:cNvGrpSpPr>
              <p:nvPr/>
            </p:nvGrpSpPr>
            <p:grpSpPr bwMode="auto">
              <a:xfrm>
                <a:off x="2571750" y="2214563"/>
                <a:ext cx="231775" cy="509587"/>
                <a:chOff x="3500147" y="2571752"/>
                <a:chExt cx="231790" cy="509587"/>
              </a:xfrm>
            </p:grpSpPr>
            <p:sp>
              <p:nvSpPr>
                <p:cNvPr id="16" name="Flowchart: Magnetic Disk 122"/>
                <p:cNvSpPr/>
                <p:nvPr/>
              </p:nvSpPr>
              <p:spPr bwMode="auto">
                <a:xfrm>
                  <a:off x="3500147" y="2717802"/>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17" name="Flowchart: Magnetic Disk 123"/>
                <p:cNvSpPr/>
                <p:nvPr/>
              </p:nvSpPr>
              <p:spPr bwMode="auto">
                <a:xfrm>
                  <a:off x="3500147" y="2571752"/>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grpSp>
          <p:nvGrpSpPr>
            <p:cNvPr id="20" name="Group 145"/>
            <p:cNvGrpSpPr/>
            <p:nvPr/>
          </p:nvGrpSpPr>
          <p:grpSpPr>
            <a:xfrm rot="2631672">
              <a:off x="4705982" y="1234089"/>
              <a:ext cx="893344" cy="746398"/>
              <a:chOff x="2998788" y="1357299"/>
              <a:chExt cx="1265237" cy="973151"/>
            </a:xfrm>
          </p:grpSpPr>
          <p:sp>
            <p:nvSpPr>
              <p:cNvPr id="21" name="Cloud 146"/>
              <p:cNvSpPr/>
              <p:nvPr/>
            </p:nvSpPr>
            <p:spPr bwMode="auto">
              <a:xfrm rot="20864650">
                <a:off x="2998788" y="1697038"/>
                <a:ext cx="1265237" cy="633412"/>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Astronomy</a:t>
                </a:r>
                <a:endParaRPr lang="en-US" sz="1000" dirty="0"/>
              </a:p>
            </p:txBody>
          </p:sp>
          <p:grpSp>
            <p:nvGrpSpPr>
              <p:cNvPr id="22" name="Group 53"/>
              <p:cNvGrpSpPr>
                <a:grpSpLocks/>
              </p:cNvGrpSpPr>
              <p:nvPr/>
            </p:nvGrpSpPr>
            <p:grpSpPr bwMode="auto">
              <a:xfrm>
                <a:off x="3286125" y="1357313"/>
                <a:ext cx="231775" cy="509587"/>
                <a:chOff x="3500189" y="2571758"/>
                <a:chExt cx="231790" cy="509587"/>
              </a:xfrm>
            </p:grpSpPr>
            <p:sp>
              <p:nvSpPr>
                <p:cNvPr id="29" name="Flowchart: Magnetic Disk 54"/>
                <p:cNvSpPr/>
                <p:nvPr/>
              </p:nvSpPr>
              <p:spPr bwMode="auto">
                <a:xfrm>
                  <a:off x="3500189" y="2717808"/>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30" name="Flowchart: Magnetic Disk 55"/>
                <p:cNvSpPr/>
                <p:nvPr/>
              </p:nvSpPr>
              <p:spPr bwMode="auto">
                <a:xfrm>
                  <a:off x="3500189" y="2571758"/>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nvGrpSpPr>
              <p:cNvPr id="23" name="Group 56"/>
              <p:cNvGrpSpPr>
                <a:grpSpLocks/>
              </p:cNvGrpSpPr>
              <p:nvPr/>
            </p:nvGrpSpPr>
            <p:grpSpPr bwMode="auto">
              <a:xfrm>
                <a:off x="4000500" y="1571625"/>
                <a:ext cx="231775" cy="509588"/>
                <a:chOff x="3500230" y="2571756"/>
                <a:chExt cx="231790" cy="509588"/>
              </a:xfrm>
            </p:grpSpPr>
            <p:sp>
              <p:nvSpPr>
                <p:cNvPr id="27" name="Flowchart: Magnetic Disk 152"/>
                <p:cNvSpPr/>
                <p:nvPr/>
              </p:nvSpPr>
              <p:spPr bwMode="auto">
                <a:xfrm>
                  <a:off x="3500230" y="2717806"/>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28" name="Flowchart: Magnetic Disk 153"/>
                <p:cNvSpPr/>
                <p:nvPr/>
              </p:nvSpPr>
              <p:spPr bwMode="auto">
                <a:xfrm>
                  <a:off x="3500230" y="2571756"/>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nvGrpSpPr>
              <p:cNvPr id="24" name="Group 81"/>
              <p:cNvGrpSpPr>
                <a:grpSpLocks/>
              </p:cNvGrpSpPr>
              <p:nvPr/>
            </p:nvGrpSpPr>
            <p:grpSpPr bwMode="auto">
              <a:xfrm>
                <a:off x="3071813" y="1428750"/>
                <a:ext cx="231775" cy="509588"/>
                <a:chOff x="3500177" y="2571757"/>
                <a:chExt cx="231790" cy="509588"/>
              </a:xfrm>
            </p:grpSpPr>
            <p:sp>
              <p:nvSpPr>
                <p:cNvPr id="25" name="Flowchart: Magnetic Disk 150"/>
                <p:cNvSpPr/>
                <p:nvPr/>
              </p:nvSpPr>
              <p:spPr bwMode="auto">
                <a:xfrm>
                  <a:off x="3500177" y="2717807"/>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26" name="Flowchart: Magnetic Disk 151"/>
                <p:cNvSpPr/>
                <p:nvPr/>
              </p:nvSpPr>
              <p:spPr bwMode="auto">
                <a:xfrm>
                  <a:off x="3500177" y="2571757"/>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grpSp>
          <p:nvGrpSpPr>
            <p:cNvPr id="31" name="Group 171"/>
            <p:cNvGrpSpPr/>
            <p:nvPr/>
          </p:nvGrpSpPr>
          <p:grpSpPr>
            <a:xfrm rot="967491">
              <a:off x="6143713" y="4986282"/>
              <a:ext cx="727436" cy="538086"/>
              <a:chOff x="6778625" y="2571745"/>
              <a:chExt cx="1465263" cy="947743"/>
            </a:xfrm>
          </p:grpSpPr>
          <p:grpSp>
            <p:nvGrpSpPr>
              <p:cNvPr id="32" name="Group 62"/>
              <p:cNvGrpSpPr>
                <a:grpSpLocks/>
              </p:cNvGrpSpPr>
              <p:nvPr/>
            </p:nvGrpSpPr>
            <p:grpSpPr bwMode="auto">
              <a:xfrm>
                <a:off x="7929563" y="2571750"/>
                <a:ext cx="231775" cy="509588"/>
                <a:chOff x="3500458" y="2571749"/>
                <a:chExt cx="231790" cy="509588"/>
              </a:xfrm>
            </p:grpSpPr>
            <p:sp>
              <p:nvSpPr>
                <p:cNvPr id="34" name="Flowchart: Magnetic Disk 174"/>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dirty="0"/>
                </a:p>
              </p:txBody>
            </p:sp>
            <p:sp>
              <p:nvSpPr>
                <p:cNvPr id="35" name="Flowchart: Magnetic Disk 175"/>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a:p>
              </p:txBody>
            </p:sp>
          </p:grpSp>
          <p:sp>
            <p:nvSpPr>
              <p:cNvPr id="33" name="Cloud 173"/>
              <p:cNvSpPr/>
              <p:nvPr/>
            </p:nvSpPr>
            <p:spPr bwMode="auto">
              <a:xfrm rot="1472929">
                <a:off x="6778625"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700" dirty="0" smtClean="0"/>
                  <a:t>Earth Science</a:t>
                </a:r>
                <a:endParaRPr lang="en-US" sz="700" dirty="0"/>
              </a:p>
            </p:txBody>
          </p:sp>
        </p:grpSp>
        <p:grpSp>
          <p:nvGrpSpPr>
            <p:cNvPr id="36" name="Group 176"/>
            <p:cNvGrpSpPr/>
            <p:nvPr/>
          </p:nvGrpSpPr>
          <p:grpSpPr>
            <a:xfrm rot="967491">
              <a:off x="6721563" y="4586232"/>
              <a:ext cx="727436" cy="538086"/>
              <a:chOff x="6778625" y="2571745"/>
              <a:chExt cx="1465263" cy="947743"/>
            </a:xfrm>
          </p:grpSpPr>
          <p:grpSp>
            <p:nvGrpSpPr>
              <p:cNvPr id="37" name="Group 62"/>
              <p:cNvGrpSpPr>
                <a:grpSpLocks/>
              </p:cNvGrpSpPr>
              <p:nvPr/>
            </p:nvGrpSpPr>
            <p:grpSpPr bwMode="auto">
              <a:xfrm>
                <a:off x="7929563" y="2571750"/>
                <a:ext cx="231775" cy="509588"/>
                <a:chOff x="3500458" y="2571749"/>
                <a:chExt cx="231790" cy="509588"/>
              </a:xfrm>
            </p:grpSpPr>
            <p:sp>
              <p:nvSpPr>
                <p:cNvPr id="39" name="Flowchart: Magnetic Disk 179"/>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dirty="0"/>
                </a:p>
              </p:txBody>
            </p:sp>
            <p:sp>
              <p:nvSpPr>
                <p:cNvPr id="40" name="Flowchart: Magnetic Disk 180"/>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a:p>
              </p:txBody>
            </p:sp>
          </p:grpSp>
          <p:sp>
            <p:nvSpPr>
              <p:cNvPr id="38" name="Cloud 178"/>
              <p:cNvSpPr/>
              <p:nvPr/>
            </p:nvSpPr>
            <p:spPr bwMode="auto">
              <a:xfrm rot="1472929">
                <a:off x="6778625"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700" dirty="0" smtClean="0"/>
                  <a:t>Ground Truth</a:t>
                </a:r>
              </a:p>
            </p:txBody>
          </p:sp>
        </p:grpSp>
        <p:grpSp>
          <p:nvGrpSpPr>
            <p:cNvPr id="41" name="Group 181"/>
            <p:cNvGrpSpPr/>
            <p:nvPr/>
          </p:nvGrpSpPr>
          <p:grpSpPr>
            <a:xfrm rot="967491">
              <a:off x="7077163" y="4008381"/>
              <a:ext cx="727436" cy="538086"/>
              <a:chOff x="6778625" y="2571745"/>
              <a:chExt cx="1465263" cy="947743"/>
            </a:xfrm>
          </p:grpSpPr>
          <p:grpSp>
            <p:nvGrpSpPr>
              <p:cNvPr id="42" name="Group 62"/>
              <p:cNvGrpSpPr>
                <a:grpSpLocks/>
              </p:cNvGrpSpPr>
              <p:nvPr/>
            </p:nvGrpSpPr>
            <p:grpSpPr bwMode="auto">
              <a:xfrm>
                <a:off x="7929563" y="2571750"/>
                <a:ext cx="231775" cy="509588"/>
                <a:chOff x="3500458" y="2571749"/>
                <a:chExt cx="231790" cy="509588"/>
              </a:xfrm>
            </p:grpSpPr>
            <p:sp>
              <p:nvSpPr>
                <p:cNvPr id="44" name="Flowchart: Magnetic Disk 184"/>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dirty="0"/>
                </a:p>
              </p:txBody>
            </p:sp>
            <p:sp>
              <p:nvSpPr>
                <p:cNvPr id="45" name="Flowchart: Magnetic Disk 185"/>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a:p>
              </p:txBody>
            </p:sp>
          </p:grpSp>
          <p:sp>
            <p:nvSpPr>
              <p:cNvPr id="43" name="Cloud 183"/>
              <p:cNvSpPr/>
              <p:nvPr/>
            </p:nvSpPr>
            <p:spPr bwMode="auto">
              <a:xfrm rot="1472929">
                <a:off x="6778625"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700" dirty="0" smtClean="0"/>
                  <a:t>Earth Observation</a:t>
                </a:r>
                <a:endParaRPr lang="en-US" sz="700" dirty="0"/>
              </a:p>
            </p:txBody>
          </p:sp>
        </p:grpSp>
        <p:cxnSp>
          <p:nvCxnSpPr>
            <p:cNvPr id="46" name="Curved Connector 191"/>
            <p:cNvCxnSpPr>
              <a:stCxn id="43" idx="2"/>
            </p:cNvCxnSpPr>
            <p:nvPr/>
          </p:nvCxnSpPr>
          <p:spPr>
            <a:xfrm rot="10800000">
              <a:off x="5994400" y="3429001"/>
              <a:ext cx="1149306" cy="692501"/>
            </a:xfrm>
            <a:prstGeom prst="curvedConnector3">
              <a:avLst>
                <a:gd name="adj1" fmla="val 95183"/>
              </a:avLst>
            </a:prstGeom>
            <a:ln w="101600">
              <a:solidFill>
                <a:srgbClr val="FFC00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hape 194"/>
            <p:cNvCxnSpPr>
              <a:stCxn id="38" idx="2"/>
            </p:cNvCxnSpPr>
            <p:nvPr/>
          </p:nvCxnSpPr>
          <p:spPr>
            <a:xfrm rot="10800000">
              <a:off x="6038850" y="3429000"/>
              <a:ext cx="749256" cy="1270352"/>
            </a:xfrm>
            <a:prstGeom prst="curvedConnector2">
              <a:avLst/>
            </a:prstGeom>
            <a:ln w="101600">
              <a:solidFill>
                <a:srgbClr val="FFC00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186"/>
            <p:cNvSpPr/>
            <p:nvPr/>
          </p:nvSpPr>
          <p:spPr>
            <a:xfrm>
              <a:off x="2794000" y="895350"/>
              <a:ext cx="4205116" cy="4667250"/>
            </a:xfrm>
            <a:prstGeom prst="rect">
              <a:avLst/>
            </a:prstGeom>
            <a:solidFill>
              <a:schemeClr val="accent1">
                <a:alpha val="61000"/>
              </a:schemeClr>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216"/>
            <p:cNvGrpSpPr/>
            <p:nvPr/>
          </p:nvGrpSpPr>
          <p:grpSpPr>
            <a:xfrm rot="967491">
              <a:off x="4632413" y="5164082"/>
              <a:ext cx="727436" cy="538086"/>
              <a:chOff x="6778625" y="2571745"/>
              <a:chExt cx="1465263" cy="947743"/>
            </a:xfrm>
          </p:grpSpPr>
          <p:grpSp>
            <p:nvGrpSpPr>
              <p:cNvPr id="50" name="Group 62"/>
              <p:cNvGrpSpPr>
                <a:grpSpLocks/>
              </p:cNvGrpSpPr>
              <p:nvPr/>
            </p:nvGrpSpPr>
            <p:grpSpPr bwMode="auto">
              <a:xfrm>
                <a:off x="7929563" y="2571750"/>
                <a:ext cx="231775" cy="509588"/>
                <a:chOff x="3500458" y="2571749"/>
                <a:chExt cx="231790" cy="509588"/>
              </a:xfrm>
            </p:grpSpPr>
            <p:sp>
              <p:nvSpPr>
                <p:cNvPr id="52" name="Flowchart: Magnetic Disk 219"/>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dirty="0"/>
                </a:p>
              </p:txBody>
            </p:sp>
            <p:sp>
              <p:nvSpPr>
                <p:cNvPr id="53" name="Flowchart: Magnetic Disk 220"/>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a:p>
              </p:txBody>
            </p:sp>
          </p:grpSp>
          <p:sp>
            <p:nvSpPr>
              <p:cNvPr id="51" name="Cloud 218"/>
              <p:cNvSpPr/>
              <p:nvPr/>
            </p:nvSpPr>
            <p:spPr bwMode="auto">
              <a:xfrm rot="1472929">
                <a:off x="6778625"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700" dirty="0" smtClean="0"/>
                  <a:t>Physical chemistry</a:t>
                </a:r>
                <a:endParaRPr lang="en-US" sz="700" dirty="0"/>
              </a:p>
            </p:txBody>
          </p:sp>
        </p:grpSp>
        <p:grpSp>
          <p:nvGrpSpPr>
            <p:cNvPr id="54" name="Group 221"/>
            <p:cNvGrpSpPr/>
            <p:nvPr/>
          </p:nvGrpSpPr>
          <p:grpSpPr>
            <a:xfrm rot="967491">
              <a:off x="5210263" y="4764032"/>
              <a:ext cx="727436" cy="538086"/>
              <a:chOff x="6778625" y="2571745"/>
              <a:chExt cx="1465263" cy="947743"/>
            </a:xfrm>
          </p:grpSpPr>
          <p:grpSp>
            <p:nvGrpSpPr>
              <p:cNvPr id="55" name="Group 62"/>
              <p:cNvGrpSpPr>
                <a:grpSpLocks/>
              </p:cNvGrpSpPr>
              <p:nvPr/>
            </p:nvGrpSpPr>
            <p:grpSpPr bwMode="auto">
              <a:xfrm>
                <a:off x="7929563" y="2571750"/>
                <a:ext cx="231775" cy="509588"/>
                <a:chOff x="3500458" y="2571749"/>
                <a:chExt cx="231790" cy="509588"/>
              </a:xfrm>
            </p:grpSpPr>
            <p:sp>
              <p:nvSpPr>
                <p:cNvPr id="57" name="Flowchart: Magnetic Disk 224"/>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dirty="0"/>
                </a:p>
              </p:txBody>
            </p:sp>
            <p:sp>
              <p:nvSpPr>
                <p:cNvPr id="58" name="Flowchart: Magnetic Disk 225"/>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a:p>
              </p:txBody>
            </p:sp>
          </p:grpSp>
          <p:sp>
            <p:nvSpPr>
              <p:cNvPr id="56" name="Cloud 223"/>
              <p:cNvSpPr/>
              <p:nvPr/>
            </p:nvSpPr>
            <p:spPr bwMode="auto">
              <a:xfrm rot="1472929">
                <a:off x="6778625"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700" dirty="0" smtClean="0"/>
                  <a:t>Bio-chemistry</a:t>
                </a:r>
              </a:p>
            </p:txBody>
          </p:sp>
        </p:grpSp>
        <p:cxnSp>
          <p:nvCxnSpPr>
            <p:cNvPr id="59" name="Curved Connector 231"/>
            <p:cNvCxnSpPr/>
            <p:nvPr/>
          </p:nvCxnSpPr>
          <p:spPr>
            <a:xfrm rot="10800000">
              <a:off x="4883150" y="3829051"/>
              <a:ext cx="749256" cy="470253"/>
            </a:xfrm>
            <a:prstGeom prst="curvedConnector3">
              <a:avLst>
                <a:gd name="adj1" fmla="val 50000"/>
              </a:avLst>
            </a:prstGeom>
            <a:ln w="101600">
              <a:solidFill>
                <a:srgbClr val="FFC00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hape 232"/>
            <p:cNvCxnSpPr/>
            <p:nvPr/>
          </p:nvCxnSpPr>
          <p:spPr>
            <a:xfrm rot="16200000" flipV="1">
              <a:off x="4555927" y="4156273"/>
              <a:ext cx="1137002" cy="304756"/>
            </a:xfrm>
            <a:prstGeom prst="curvedConnector3">
              <a:avLst>
                <a:gd name="adj1" fmla="val 50000"/>
              </a:avLst>
            </a:prstGeom>
            <a:ln w="101600">
              <a:solidFill>
                <a:srgbClr val="FFC00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61" name="Shape 196"/>
            <p:cNvCxnSpPr>
              <a:stCxn id="33" idx="2"/>
            </p:cNvCxnSpPr>
            <p:nvPr/>
          </p:nvCxnSpPr>
          <p:spPr>
            <a:xfrm rot="10800000">
              <a:off x="5994400" y="3429000"/>
              <a:ext cx="215856" cy="1670402"/>
            </a:xfrm>
            <a:prstGeom prst="curvedConnector2">
              <a:avLst/>
            </a:prstGeom>
            <a:ln w="101600">
              <a:solidFill>
                <a:srgbClr val="FFC00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hape 233"/>
            <p:cNvCxnSpPr/>
            <p:nvPr/>
          </p:nvCxnSpPr>
          <p:spPr>
            <a:xfrm rot="5400000" flipH="1" flipV="1">
              <a:off x="4089202" y="4394354"/>
              <a:ext cx="1492602" cy="273094"/>
            </a:xfrm>
            <a:prstGeom prst="curvedConnector3">
              <a:avLst>
                <a:gd name="adj1" fmla="val 50000"/>
              </a:avLst>
            </a:prstGeom>
            <a:ln w="101600">
              <a:solidFill>
                <a:srgbClr val="FFC000">
                  <a:alpha val="50000"/>
                </a:srgbClr>
              </a:solidFill>
              <a:tailEnd type="arrow"/>
            </a:ln>
          </p:spPr>
          <p:style>
            <a:lnRef idx="1">
              <a:schemeClr val="accent1"/>
            </a:lnRef>
            <a:fillRef idx="0">
              <a:schemeClr val="accent1"/>
            </a:fillRef>
            <a:effectRef idx="0">
              <a:schemeClr val="accent1"/>
            </a:effectRef>
            <a:fontRef idx="minor">
              <a:schemeClr val="tx1"/>
            </a:fontRef>
          </p:style>
        </p:cxnSp>
        <p:grpSp>
          <p:nvGrpSpPr>
            <p:cNvPr id="63" name="Group 134"/>
            <p:cNvGrpSpPr/>
            <p:nvPr/>
          </p:nvGrpSpPr>
          <p:grpSpPr>
            <a:xfrm rot="1599884">
              <a:off x="4067603" y="3970952"/>
              <a:ext cx="1008795" cy="767101"/>
              <a:chOff x="4143375" y="642919"/>
              <a:chExt cx="1428750" cy="1000144"/>
            </a:xfrm>
          </p:grpSpPr>
          <p:sp>
            <p:nvSpPr>
              <p:cNvPr id="64" name="Cloud 135"/>
              <p:cNvSpPr/>
              <p:nvPr/>
            </p:nvSpPr>
            <p:spPr bwMode="auto">
              <a:xfrm>
                <a:off x="4143375" y="1000125"/>
                <a:ext cx="1428750" cy="6429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Climatology</a:t>
                </a:r>
              </a:p>
            </p:txBody>
          </p:sp>
          <p:grpSp>
            <p:nvGrpSpPr>
              <p:cNvPr id="65" name="Group 49"/>
              <p:cNvGrpSpPr>
                <a:grpSpLocks/>
              </p:cNvGrpSpPr>
              <p:nvPr/>
            </p:nvGrpSpPr>
            <p:grpSpPr bwMode="auto">
              <a:xfrm>
                <a:off x="5286375" y="714375"/>
                <a:ext cx="231775" cy="509588"/>
                <a:chOff x="3500304" y="2571762"/>
                <a:chExt cx="231790" cy="509588"/>
              </a:xfrm>
            </p:grpSpPr>
            <p:sp>
              <p:nvSpPr>
                <p:cNvPr id="72" name="Flowchart: Magnetic Disk 143"/>
                <p:cNvSpPr/>
                <p:nvPr/>
              </p:nvSpPr>
              <p:spPr bwMode="auto">
                <a:xfrm>
                  <a:off x="3500304" y="2717812"/>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73" name="Flowchart: Magnetic Disk 144"/>
                <p:cNvSpPr/>
                <p:nvPr/>
              </p:nvSpPr>
              <p:spPr bwMode="auto">
                <a:xfrm>
                  <a:off x="3500304" y="2571762"/>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nvGrpSpPr>
              <p:cNvPr id="66" name="Group 59"/>
              <p:cNvGrpSpPr>
                <a:grpSpLocks/>
              </p:cNvGrpSpPr>
              <p:nvPr/>
            </p:nvGrpSpPr>
            <p:grpSpPr bwMode="auto">
              <a:xfrm>
                <a:off x="4714875" y="642938"/>
                <a:ext cx="231775" cy="509587"/>
                <a:chOff x="3500271" y="2571763"/>
                <a:chExt cx="231790" cy="509587"/>
              </a:xfrm>
            </p:grpSpPr>
            <p:sp>
              <p:nvSpPr>
                <p:cNvPr id="70" name="Flowchart: Magnetic Disk 141"/>
                <p:cNvSpPr/>
                <p:nvPr/>
              </p:nvSpPr>
              <p:spPr bwMode="auto">
                <a:xfrm>
                  <a:off x="3500271" y="2717813"/>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71" name="Flowchart: Magnetic Disk 142"/>
                <p:cNvSpPr/>
                <p:nvPr/>
              </p:nvSpPr>
              <p:spPr bwMode="auto">
                <a:xfrm>
                  <a:off x="3500271" y="2571763"/>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nvGrpSpPr>
              <p:cNvPr id="67" name="Group 78"/>
              <p:cNvGrpSpPr>
                <a:grpSpLocks/>
              </p:cNvGrpSpPr>
              <p:nvPr/>
            </p:nvGrpSpPr>
            <p:grpSpPr bwMode="auto">
              <a:xfrm>
                <a:off x="4929188" y="714375"/>
                <a:ext cx="231775" cy="509588"/>
                <a:chOff x="3500284" y="2571762"/>
                <a:chExt cx="231790" cy="509588"/>
              </a:xfrm>
            </p:grpSpPr>
            <p:sp>
              <p:nvSpPr>
                <p:cNvPr id="68" name="Flowchart: Magnetic Disk 139"/>
                <p:cNvSpPr/>
                <p:nvPr/>
              </p:nvSpPr>
              <p:spPr bwMode="auto">
                <a:xfrm>
                  <a:off x="3500284" y="2717812"/>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69" name="Flowchart: Magnetic Disk 140"/>
                <p:cNvSpPr/>
                <p:nvPr/>
              </p:nvSpPr>
              <p:spPr bwMode="auto">
                <a:xfrm>
                  <a:off x="3500284" y="2571762"/>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grpSp>
          <p:nvGrpSpPr>
            <p:cNvPr id="74" name="Group 170"/>
            <p:cNvGrpSpPr/>
            <p:nvPr/>
          </p:nvGrpSpPr>
          <p:grpSpPr>
            <a:xfrm rot="20356618">
              <a:off x="4691078" y="3018756"/>
              <a:ext cx="806391" cy="820487"/>
              <a:chOff x="5238654" y="3479356"/>
              <a:chExt cx="806391" cy="820487"/>
            </a:xfrm>
          </p:grpSpPr>
          <p:sp>
            <p:nvSpPr>
              <p:cNvPr id="75" name="Cloud 157"/>
              <p:cNvSpPr/>
              <p:nvPr/>
            </p:nvSpPr>
            <p:spPr bwMode="auto">
              <a:xfrm rot="3499630">
                <a:off x="5079844" y="3638166"/>
                <a:ext cx="820487" cy="502867"/>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Chemistry</a:t>
                </a:r>
              </a:p>
            </p:txBody>
          </p:sp>
          <p:grpSp>
            <p:nvGrpSpPr>
              <p:cNvPr id="76" name="Group 84"/>
              <p:cNvGrpSpPr>
                <a:grpSpLocks/>
              </p:cNvGrpSpPr>
              <p:nvPr/>
            </p:nvGrpSpPr>
            <p:grpSpPr bwMode="auto">
              <a:xfrm rot="2501098">
                <a:off x="5881396" y="3745086"/>
                <a:ext cx="163649" cy="390849"/>
                <a:chOff x="3500395" y="2571756"/>
                <a:chExt cx="231790" cy="509588"/>
              </a:xfrm>
            </p:grpSpPr>
            <p:sp>
              <p:nvSpPr>
                <p:cNvPr id="80" name="Flowchart: Magnetic Disk 162"/>
                <p:cNvSpPr/>
                <p:nvPr/>
              </p:nvSpPr>
              <p:spPr bwMode="auto">
                <a:xfrm>
                  <a:off x="3500395" y="2717806"/>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81" name="Flowchart: Magnetic Disk 163"/>
                <p:cNvSpPr/>
                <p:nvPr/>
              </p:nvSpPr>
              <p:spPr bwMode="auto">
                <a:xfrm>
                  <a:off x="3500395" y="2571756"/>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nvGrpSpPr>
              <p:cNvPr id="77" name="Group 87"/>
              <p:cNvGrpSpPr>
                <a:grpSpLocks/>
              </p:cNvGrpSpPr>
              <p:nvPr/>
            </p:nvGrpSpPr>
            <p:grpSpPr bwMode="auto">
              <a:xfrm rot="2501098">
                <a:off x="5748046" y="3656188"/>
                <a:ext cx="163649" cy="390848"/>
                <a:chOff x="3500408" y="2571756"/>
                <a:chExt cx="231790" cy="509587"/>
              </a:xfrm>
            </p:grpSpPr>
            <p:sp>
              <p:nvSpPr>
                <p:cNvPr id="78" name="Flowchart: Magnetic Disk 160"/>
                <p:cNvSpPr/>
                <p:nvPr/>
              </p:nvSpPr>
              <p:spPr bwMode="auto">
                <a:xfrm>
                  <a:off x="3500408" y="2717806"/>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79" name="Flowchart: Magnetic Disk 161"/>
                <p:cNvSpPr/>
                <p:nvPr/>
              </p:nvSpPr>
              <p:spPr bwMode="auto">
                <a:xfrm>
                  <a:off x="3500408" y="2571756"/>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grpSp>
          <p:nvGrpSpPr>
            <p:cNvPr id="82" name="Group 164"/>
            <p:cNvGrpSpPr/>
            <p:nvPr/>
          </p:nvGrpSpPr>
          <p:grpSpPr>
            <a:xfrm rot="967491">
              <a:off x="5274892" y="2572721"/>
              <a:ext cx="1034576" cy="726910"/>
              <a:chOff x="6778625" y="2571745"/>
              <a:chExt cx="1465263" cy="947743"/>
            </a:xfrm>
          </p:grpSpPr>
          <p:grpSp>
            <p:nvGrpSpPr>
              <p:cNvPr id="83" name="Group 62"/>
              <p:cNvGrpSpPr>
                <a:grpSpLocks/>
              </p:cNvGrpSpPr>
              <p:nvPr/>
            </p:nvGrpSpPr>
            <p:grpSpPr bwMode="auto">
              <a:xfrm>
                <a:off x="7929563" y="2571750"/>
                <a:ext cx="231775" cy="509588"/>
                <a:chOff x="3500458" y="2571749"/>
                <a:chExt cx="231790" cy="509588"/>
              </a:xfrm>
            </p:grpSpPr>
            <p:sp>
              <p:nvSpPr>
                <p:cNvPr id="85" name="Flowchart: Magnetic Disk 167"/>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86" name="Flowchart: Magnetic Disk 168"/>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sp>
            <p:nvSpPr>
              <p:cNvPr id="84" name="Cloud 166"/>
              <p:cNvSpPr/>
              <p:nvPr/>
            </p:nvSpPr>
            <p:spPr bwMode="auto">
              <a:xfrm rot="1472929">
                <a:off x="6778625"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smtClean="0"/>
                  <a:t>Earth Science</a:t>
                </a:r>
                <a:endParaRPr lang="en-US" sz="900" dirty="0"/>
              </a:p>
            </p:txBody>
          </p:sp>
        </p:grpSp>
        <p:grpSp>
          <p:nvGrpSpPr>
            <p:cNvPr id="87" name="Group 126"/>
            <p:cNvGrpSpPr/>
            <p:nvPr/>
          </p:nvGrpSpPr>
          <p:grpSpPr>
            <a:xfrm rot="1621361">
              <a:off x="5503787" y="1883886"/>
              <a:ext cx="820487" cy="776836"/>
              <a:chOff x="5500688" y="987414"/>
              <a:chExt cx="1162050" cy="1012836"/>
            </a:xfrm>
          </p:grpSpPr>
          <p:sp>
            <p:nvSpPr>
              <p:cNvPr id="88" name="Cloud 127"/>
              <p:cNvSpPr/>
              <p:nvPr/>
            </p:nvSpPr>
            <p:spPr bwMode="auto">
              <a:xfrm>
                <a:off x="5500688" y="1344613"/>
                <a:ext cx="1162050" cy="655637"/>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Biology</a:t>
                </a:r>
              </a:p>
            </p:txBody>
          </p:sp>
          <p:grpSp>
            <p:nvGrpSpPr>
              <p:cNvPr id="89" name="Group 50"/>
              <p:cNvGrpSpPr>
                <a:grpSpLocks/>
              </p:cNvGrpSpPr>
              <p:nvPr/>
            </p:nvGrpSpPr>
            <p:grpSpPr bwMode="auto">
              <a:xfrm>
                <a:off x="6286500" y="1058863"/>
                <a:ext cx="231775" cy="509587"/>
                <a:chOff x="3500362" y="2571755"/>
                <a:chExt cx="231790" cy="509587"/>
              </a:xfrm>
            </p:grpSpPr>
            <p:sp>
              <p:nvSpPr>
                <p:cNvPr id="93" name="Flowchart: Magnetic Disk 51"/>
                <p:cNvSpPr/>
                <p:nvPr/>
              </p:nvSpPr>
              <p:spPr bwMode="auto">
                <a:xfrm>
                  <a:off x="3500362" y="2717805"/>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94" name="Flowchart: Magnetic Disk 52"/>
                <p:cNvSpPr/>
                <p:nvPr/>
              </p:nvSpPr>
              <p:spPr bwMode="auto">
                <a:xfrm>
                  <a:off x="3500362" y="2571755"/>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nvGrpSpPr>
              <p:cNvPr id="90" name="Group 71"/>
              <p:cNvGrpSpPr>
                <a:grpSpLocks/>
              </p:cNvGrpSpPr>
              <p:nvPr/>
            </p:nvGrpSpPr>
            <p:grpSpPr bwMode="auto">
              <a:xfrm>
                <a:off x="6000750" y="987425"/>
                <a:ext cx="231775" cy="509588"/>
                <a:chOff x="3500346" y="2571755"/>
                <a:chExt cx="231790" cy="509588"/>
              </a:xfrm>
            </p:grpSpPr>
            <p:sp>
              <p:nvSpPr>
                <p:cNvPr id="91" name="Flowchart: Magnetic Disk 130"/>
                <p:cNvSpPr/>
                <p:nvPr/>
              </p:nvSpPr>
              <p:spPr bwMode="auto">
                <a:xfrm>
                  <a:off x="3500346" y="2717805"/>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92" name="Flowchart: Magnetic Disk 131"/>
                <p:cNvSpPr/>
                <p:nvPr/>
              </p:nvSpPr>
              <p:spPr bwMode="auto">
                <a:xfrm>
                  <a:off x="3500346" y="2571755"/>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grpSp>
          <p:nvGrpSpPr>
            <p:cNvPr id="95" name="Group 117"/>
            <p:cNvGrpSpPr/>
            <p:nvPr/>
          </p:nvGrpSpPr>
          <p:grpSpPr>
            <a:xfrm>
              <a:off x="1504950" y="-527050"/>
              <a:ext cx="4576762" cy="4984751"/>
              <a:chOff x="1948177" y="1"/>
              <a:chExt cx="7200585" cy="6858000"/>
            </a:xfrm>
            <a:scene3d>
              <a:camera prst="isometricBottomDown"/>
              <a:lightRig rig="threePt" dir="t"/>
            </a:scene3d>
          </p:grpSpPr>
          <p:sp>
            <p:nvSpPr>
              <p:cNvPr id="96" name="Flowchart: Delay 4"/>
              <p:cNvSpPr/>
              <p:nvPr/>
            </p:nvSpPr>
            <p:spPr bwMode="auto">
              <a:xfrm rot="16200000">
                <a:off x="2090830" y="-142652"/>
                <a:ext cx="6858000" cy="7143305"/>
              </a:xfrm>
              <a:prstGeom prst="flowChartDelay">
                <a:avLst/>
              </a:prstGeom>
              <a:solidFill>
                <a:schemeClr val="accent5">
                  <a:lumMod val="75000"/>
                </a:schemeClr>
              </a:solidFill>
              <a:ln>
                <a:noFill/>
                <a:prstDash val="sysDash"/>
              </a:ln>
              <a:effectLst>
                <a:outerShdw blurRad="50800" dist="38100" dir="16200000" rotWithShape="0">
                  <a:prstClr val="black">
                    <a:alpha val="4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Flowchart: Delay 5"/>
              <p:cNvSpPr/>
              <p:nvPr/>
            </p:nvSpPr>
            <p:spPr bwMode="auto">
              <a:xfrm rot="16200000">
                <a:off x="2983813" y="-178419"/>
                <a:ext cx="4572033" cy="6214702"/>
              </a:xfrm>
              <a:prstGeom prst="flowChartDelay">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a:noFill/>
                <a:prstDash val="sysDash"/>
              </a:ln>
              <a:effectLst>
                <a:outerShdw blurRad="50800" dist="38100" dir="16200000" rotWithShape="0">
                  <a:prstClr val="black">
                    <a:alpha val="4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8" name="Flowchart: Magnetic Disk 6"/>
              <p:cNvSpPr/>
              <p:nvPr/>
            </p:nvSpPr>
            <p:spPr bwMode="auto">
              <a:xfrm>
                <a:off x="2261773" y="5556734"/>
                <a:ext cx="6043947" cy="1015539"/>
              </a:xfrm>
              <a:prstGeom prst="flowChartMagneticDisk">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8100000" scaled="1"/>
                <a:tileRect/>
              </a:gradFill>
              <a:ln>
                <a:noFill/>
              </a:ln>
              <a:effectLst/>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Data Services</a:t>
                </a:r>
              </a:p>
            </p:txBody>
          </p:sp>
          <p:sp>
            <p:nvSpPr>
              <p:cNvPr id="99" name="Flowchart: Magnetic Disk 7"/>
              <p:cNvSpPr/>
              <p:nvPr/>
            </p:nvSpPr>
            <p:spPr bwMode="auto">
              <a:xfrm>
                <a:off x="2261773" y="5072075"/>
                <a:ext cx="6043947" cy="714381"/>
              </a:xfrm>
              <a:prstGeom prst="flowChartMagneticDisk">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prstDash val="sysDot"/>
              </a:ln>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Community Support Services</a:t>
                </a:r>
              </a:p>
            </p:txBody>
          </p:sp>
          <p:sp>
            <p:nvSpPr>
              <p:cNvPr id="100" name="Cloud 8"/>
              <p:cNvSpPr/>
              <p:nvPr/>
            </p:nvSpPr>
            <p:spPr bwMode="auto">
              <a:xfrm rot="20864650">
                <a:off x="2946400" y="1697038"/>
                <a:ext cx="1265237" cy="633412"/>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Astronomy</a:t>
                </a:r>
                <a:endParaRPr lang="en-US" sz="1200" dirty="0"/>
              </a:p>
            </p:txBody>
          </p:sp>
          <p:sp>
            <p:nvSpPr>
              <p:cNvPr id="101" name="Cloud 9"/>
              <p:cNvSpPr/>
              <p:nvPr/>
            </p:nvSpPr>
            <p:spPr bwMode="auto">
              <a:xfrm>
                <a:off x="4090987" y="1000125"/>
                <a:ext cx="1428750" cy="6429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Climatology</a:t>
                </a:r>
                <a:endParaRPr lang="en-US" sz="600" dirty="0"/>
              </a:p>
            </p:txBody>
          </p:sp>
          <p:sp>
            <p:nvSpPr>
              <p:cNvPr id="102" name="Cloud 10"/>
              <p:cNvSpPr/>
              <p:nvPr/>
            </p:nvSpPr>
            <p:spPr bwMode="auto">
              <a:xfrm rot="998532">
                <a:off x="6461125" y="1925638"/>
                <a:ext cx="1162050" cy="655637"/>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800" dirty="0"/>
                  <a:t>Chemistry</a:t>
                </a:r>
              </a:p>
            </p:txBody>
          </p:sp>
          <p:sp>
            <p:nvSpPr>
              <p:cNvPr id="103" name="Cloud 11"/>
              <p:cNvSpPr/>
              <p:nvPr/>
            </p:nvSpPr>
            <p:spPr bwMode="auto">
              <a:xfrm rot="19451269">
                <a:off x="2173287" y="2563813"/>
                <a:ext cx="1162050" cy="655637"/>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History</a:t>
                </a:r>
              </a:p>
            </p:txBody>
          </p:sp>
          <p:sp>
            <p:nvSpPr>
              <p:cNvPr id="104" name="Cloud 12"/>
              <p:cNvSpPr/>
              <p:nvPr/>
            </p:nvSpPr>
            <p:spPr bwMode="auto">
              <a:xfrm>
                <a:off x="5448300" y="1344613"/>
                <a:ext cx="1162050" cy="655637"/>
              </a:xfrm>
              <a:prstGeom prst="cloud">
                <a:avLst/>
              </a:prstGeom>
            </p:spPr>
            <p:style>
              <a:lnRef idx="2">
                <a:schemeClr val="dk1"/>
              </a:lnRef>
              <a:fillRef idx="1">
                <a:schemeClr val="lt1"/>
              </a:fillRef>
              <a:effectRef idx="0">
                <a:schemeClr val="dk1"/>
              </a:effectRef>
              <a:fontRef idx="minor">
                <a:schemeClr val="dk1"/>
              </a:fontRef>
            </p:style>
            <p:txBody>
              <a:bodyPr tIns="0" bIns="0" anchor="ctr"/>
              <a:lstStyle/>
              <a:p>
                <a:pPr algn="ctr" fontAlgn="auto">
                  <a:spcBef>
                    <a:spcPts val="0"/>
                  </a:spcBef>
                  <a:spcAft>
                    <a:spcPts val="0"/>
                  </a:spcAft>
                  <a:defRPr/>
                </a:pPr>
                <a:r>
                  <a:rPr lang="en-US" sz="700" dirty="0"/>
                  <a:t>Biology</a:t>
                </a:r>
                <a:endParaRPr lang="en-US" sz="1050" dirty="0"/>
              </a:p>
            </p:txBody>
          </p:sp>
          <p:sp>
            <p:nvSpPr>
              <p:cNvPr id="105" name="Smiley Face 13"/>
              <p:cNvSpPr/>
              <p:nvPr/>
            </p:nvSpPr>
            <p:spPr bwMode="auto">
              <a:xfrm>
                <a:off x="3233737" y="4714875"/>
                <a:ext cx="492125" cy="436563"/>
              </a:xfrm>
              <a:prstGeom prst="smileyFace">
                <a:avLst>
                  <a:gd name="adj" fmla="val 465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6" name="Straight Connector 14"/>
              <p:cNvCxnSpPr/>
              <p:nvPr/>
            </p:nvCxnSpPr>
            <p:spPr bwMode="auto">
              <a:xfrm rot="5400000" flipH="1" flipV="1">
                <a:off x="5662612" y="2071688"/>
                <a:ext cx="1143000" cy="285750"/>
              </a:xfrm>
              <a:prstGeom prst="line">
                <a:avLst/>
              </a:prstGeom>
              <a:ln w="28575">
                <a:solidFill>
                  <a:srgbClr val="FF0000"/>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107" name="Straight Connector 15"/>
              <p:cNvCxnSpPr/>
              <p:nvPr/>
            </p:nvCxnSpPr>
            <p:spPr bwMode="auto">
              <a:xfrm rot="16200000" flipV="1">
                <a:off x="4841081" y="1821656"/>
                <a:ext cx="1500188" cy="428625"/>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6"/>
              <p:cNvCxnSpPr/>
              <p:nvPr/>
            </p:nvCxnSpPr>
            <p:spPr bwMode="auto">
              <a:xfrm rot="5400000" flipH="1" flipV="1">
                <a:off x="4983955" y="3393282"/>
                <a:ext cx="785813" cy="571500"/>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grpSp>
            <p:nvGrpSpPr>
              <p:cNvPr id="109" name="Group 49"/>
              <p:cNvGrpSpPr>
                <a:grpSpLocks/>
              </p:cNvGrpSpPr>
              <p:nvPr/>
            </p:nvGrpSpPr>
            <p:grpSpPr bwMode="auto">
              <a:xfrm>
                <a:off x="5233987" y="714375"/>
                <a:ext cx="231775" cy="509588"/>
                <a:chOff x="3500304" y="2571762"/>
                <a:chExt cx="231790" cy="509588"/>
              </a:xfrm>
            </p:grpSpPr>
            <p:sp>
              <p:nvSpPr>
                <p:cNvPr id="192" name="Flowchart: Magnetic Disk 114"/>
                <p:cNvSpPr/>
                <p:nvPr/>
              </p:nvSpPr>
              <p:spPr bwMode="auto">
                <a:xfrm>
                  <a:off x="3500304" y="2717812"/>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3" name="Flowchart: Magnetic Disk 115"/>
                <p:cNvSpPr/>
                <p:nvPr/>
              </p:nvSpPr>
              <p:spPr bwMode="auto">
                <a:xfrm>
                  <a:off x="3500304" y="2571762"/>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0" name="Smiley Face 18"/>
              <p:cNvSpPr/>
              <p:nvPr/>
            </p:nvSpPr>
            <p:spPr bwMode="auto">
              <a:xfrm>
                <a:off x="6662737" y="4714875"/>
                <a:ext cx="420688" cy="436563"/>
              </a:xfrm>
              <a:prstGeom prst="smileyFac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7-Point Star 21"/>
              <p:cNvSpPr/>
              <p:nvPr/>
            </p:nvSpPr>
            <p:spPr bwMode="auto">
              <a:xfrm>
                <a:off x="5662713" y="2786059"/>
                <a:ext cx="642900" cy="500066"/>
              </a:xfrm>
              <a:prstGeom prst="star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12" name="Group 50"/>
              <p:cNvGrpSpPr>
                <a:grpSpLocks/>
              </p:cNvGrpSpPr>
              <p:nvPr/>
            </p:nvGrpSpPr>
            <p:grpSpPr bwMode="auto">
              <a:xfrm>
                <a:off x="6234112" y="1058863"/>
                <a:ext cx="231775" cy="509587"/>
                <a:chOff x="3500362" y="2571755"/>
                <a:chExt cx="231790" cy="509587"/>
              </a:xfrm>
            </p:grpSpPr>
            <p:sp>
              <p:nvSpPr>
                <p:cNvPr id="190" name="Flowchart: Magnetic Disk 51"/>
                <p:cNvSpPr/>
                <p:nvPr/>
              </p:nvSpPr>
              <p:spPr bwMode="auto">
                <a:xfrm>
                  <a:off x="3500362" y="2717805"/>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1" name="Flowchart: Magnetic Disk 52"/>
                <p:cNvSpPr/>
                <p:nvPr/>
              </p:nvSpPr>
              <p:spPr bwMode="auto">
                <a:xfrm>
                  <a:off x="3500362" y="2571755"/>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3" name="Group 53"/>
              <p:cNvGrpSpPr>
                <a:grpSpLocks/>
              </p:cNvGrpSpPr>
              <p:nvPr/>
            </p:nvGrpSpPr>
            <p:grpSpPr bwMode="auto">
              <a:xfrm>
                <a:off x="3233737" y="1357313"/>
                <a:ext cx="231775" cy="509587"/>
                <a:chOff x="3500189" y="2571758"/>
                <a:chExt cx="231790" cy="509587"/>
              </a:xfrm>
            </p:grpSpPr>
            <p:sp>
              <p:nvSpPr>
                <p:cNvPr id="188" name="Flowchart: Magnetic Disk 54"/>
                <p:cNvSpPr/>
                <p:nvPr/>
              </p:nvSpPr>
              <p:spPr bwMode="auto">
                <a:xfrm>
                  <a:off x="3500189" y="2717808"/>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9" name="Flowchart: Magnetic Disk 55"/>
                <p:cNvSpPr/>
                <p:nvPr/>
              </p:nvSpPr>
              <p:spPr bwMode="auto">
                <a:xfrm>
                  <a:off x="3500189" y="2571758"/>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4" name="Group 56"/>
              <p:cNvGrpSpPr>
                <a:grpSpLocks/>
              </p:cNvGrpSpPr>
              <p:nvPr/>
            </p:nvGrpSpPr>
            <p:grpSpPr bwMode="auto">
              <a:xfrm>
                <a:off x="3948112" y="1571625"/>
                <a:ext cx="231775" cy="509588"/>
                <a:chOff x="3500230" y="2571756"/>
                <a:chExt cx="231790" cy="509588"/>
              </a:xfrm>
            </p:grpSpPr>
            <p:sp>
              <p:nvSpPr>
                <p:cNvPr id="186" name="Flowchart: Magnetic Disk 108"/>
                <p:cNvSpPr/>
                <p:nvPr/>
              </p:nvSpPr>
              <p:spPr bwMode="auto">
                <a:xfrm>
                  <a:off x="3500230" y="2717806"/>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7" name="Flowchart: Magnetic Disk 109"/>
                <p:cNvSpPr/>
                <p:nvPr/>
              </p:nvSpPr>
              <p:spPr bwMode="auto">
                <a:xfrm>
                  <a:off x="3500230" y="2571756"/>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5" name="Group 59"/>
              <p:cNvGrpSpPr>
                <a:grpSpLocks/>
              </p:cNvGrpSpPr>
              <p:nvPr/>
            </p:nvGrpSpPr>
            <p:grpSpPr bwMode="auto">
              <a:xfrm>
                <a:off x="4662487" y="642938"/>
                <a:ext cx="231775" cy="509587"/>
                <a:chOff x="3500271" y="2571763"/>
                <a:chExt cx="231790" cy="509587"/>
              </a:xfrm>
            </p:grpSpPr>
            <p:sp>
              <p:nvSpPr>
                <p:cNvPr id="184" name="Flowchart: Magnetic Disk 106"/>
                <p:cNvSpPr/>
                <p:nvPr/>
              </p:nvSpPr>
              <p:spPr bwMode="auto">
                <a:xfrm>
                  <a:off x="3500271" y="2717813"/>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5" name="Flowchart: Magnetic Disk 107"/>
                <p:cNvSpPr/>
                <p:nvPr/>
              </p:nvSpPr>
              <p:spPr bwMode="auto">
                <a:xfrm>
                  <a:off x="3500271" y="2571763"/>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6" name="Group 62"/>
              <p:cNvGrpSpPr>
                <a:grpSpLocks/>
              </p:cNvGrpSpPr>
              <p:nvPr/>
            </p:nvGrpSpPr>
            <p:grpSpPr bwMode="auto">
              <a:xfrm>
                <a:off x="7877175" y="2571750"/>
                <a:ext cx="231775" cy="509588"/>
                <a:chOff x="3500458" y="2571749"/>
                <a:chExt cx="231790" cy="509588"/>
              </a:xfrm>
            </p:grpSpPr>
            <p:sp>
              <p:nvSpPr>
                <p:cNvPr id="182" name="Flowchart: Magnetic Disk 104"/>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3" name="Flowchart: Magnetic Disk 105"/>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7" name="Group 65"/>
              <p:cNvGrpSpPr>
                <a:grpSpLocks/>
              </p:cNvGrpSpPr>
              <p:nvPr/>
            </p:nvGrpSpPr>
            <p:grpSpPr bwMode="auto">
              <a:xfrm>
                <a:off x="2376487" y="3214688"/>
                <a:ext cx="231775" cy="509587"/>
                <a:chOff x="3500139" y="2571745"/>
                <a:chExt cx="231790" cy="509587"/>
              </a:xfrm>
            </p:grpSpPr>
            <p:sp>
              <p:nvSpPr>
                <p:cNvPr id="180" name="Flowchart: Magnetic Disk 102"/>
                <p:cNvSpPr/>
                <p:nvPr/>
              </p:nvSpPr>
              <p:spPr bwMode="auto">
                <a:xfrm>
                  <a:off x="3500139" y="2717795"/>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1" name="Flowchart: Magnetic Disk 103"/>
                <p:cNvSpPr/>
                <p:nvPr/>
              </p:nvSpPr>
              <p:spPr bwMode="auto">
                <a:xfrm>
                  <a:off x="3500139" y="2571745"/>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8" name="Group 68"/>
              <p:cNvGrpSpPr>
                <a:grpSpLocks/>
              </p:cNvGrpSpPr>
              <p:nvPr/>
            </p:nvGrpSpPr>
            <p:grpSpPr bwMode="auto">
              <a:xfrm>
                <a:off x="2519362" y="2214563"/>
                <a:ext cx="231775" cy="509587"/>
                <a:chOff x="3500147" y="2571752"/>
                <a:chExt cx="231790" cy="509587"/>
              </a:xfrm>
            </p:grpSpPr>
            <p:sp>
              <p:nvSpPr>
                <p:cNvPr id="178" name="Flowchart: Magnetic Disk 100"/>
                <p:cNvSpPr/>
                <p:nvPr/>
              </p:nvSpPr>
              <p:spPr bwMode="auto">
                <a:xfrm>
                  <a:off x="3500147" y="2717802"/>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9" name="Flowchart: Magnetic Disk 101"/>
                <p:cNvSpPr/>
                <p:nvPr/>
              </p:nvSpPr>
              <p:spPr bwMode="auto">
                <a:xfrm>
                  <a:off x="3500147" y="2571752"/>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9" name="Group 71"/>
              <p:cNvGrpSpPr>
                <a:grpSpLocks/>
              </p:cNvGrpSpPr>
              <p:nvPr/>
            </p:nvGrpSpPr>
            <p:grpSpPr bwMode="auto">
              <a:xfrm>
                <a:off x="5948362" y="987425"/>
                <a:ext cx="231775" cy="509588"/>
                <a:chOff x="3500346" y="2571755"/>
                <a:chExt cx="231790" cy="509588"/>
              </a:xfrm>
            </p:grpSpPr>
            <p:sp>
              <p:nvSpPr>
                <p:cNvPr id="176" name="Flowchart: Magnetic Disk 98"/>
                <p:cNvSpPr/>
                <p:nvPr/>
              </p:nvSpPr>
              <p:spPr bwMode="auto">
                <a:xfrm>
                  <a:off x="3500346" y="2717805"/>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7" name="Flowchart: Magnetic Disk 99"/>
                <p:cNvSpPr/>
                <p:nvPr/>
              </p:nvSpPr>
              <p:spPr bwMode="auto">
                <a:xfrm>
                  <a:off x="3500346" y="2571755"/>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0" name="Group 78"/>
              <p:cNvGrpSpPr>
                <a:grpSpLocks/>
              </p:cNvGrpSpPr>
              <p:nvPr/>
            </p:nvGrpSpPr>
            <p:grpSpPr bwMode="auto">
              <a:xfrm>
                <a:off x="4876800" y="714375"/>
                <a:ext cx="231775" cy="509588"/>
                <a:chOff x="3500284" y="2571762"/>
                <a:chExt cx="231790" cy="509588"/>
              </a:xfrm>
            </p:grpSpPr>
            <p:sp>
              <p:nvSpPr>
                <p:cNvPr id="174" name="Flowchart: Magnetic Disk 96"/>
                <p:cNvSpPr/>
                <p:nvPr/>
              </p:nvSpPr>
              <p:spPr bwMode="auto">
                <a:xfrm>
                  <a:off x="3500284" y="2717812"/>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5" name="Flowchart: Magnetic Disk 97"/>
                <p:cNvSpPr/>
                <p:nvPr/>
              </p:nvSpPr>
              <p:spPr bwMode="auto">
                <a:xfrm>
                  <a:off x="3500284" y="2571762"/>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1" name="Group 81"/>
              <p:cNvGrpSpPr>
                <a:grpSpLocks/>
              </p:cNvGrpSpPr>
              <p:nvPr/>
            </p:nvGrpSpPr>
            <p:grpSpPr bwMode="auto">
              <a:xfrm>
                <a:off x="3019425" y="1428750"/>
                <a:ext cx="231775" cy="509588"/>
                <a:chOff x="3500177" y="2571757"/>
                <a:chExt cx="231790" cy="509588"/>
              </a:xfrm>
            </p:grpSpPr>
            <p:sp>
              <p:nvSpPr>
                <p:cNvPr id="172" name="Flowchart: Magnetic Disk 94"/>
                <p:cNvSpPr/>
                <p:nvPr/>
              </p:nvSpPr>
              <p:spPr bwMode="auto">
                <a:xfrm>
                  <a:off x="3500177" y="2717807"/>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3" name="Flowchart: Magnetic Disk 95"/>
                <p:cNvSpPr/>
                <p:nvPr/>
              </p:nvSpPr>
              <p:spPr bwMode="auto">
                <a:xfrm>
                  <a:off x="3500177" y="2571757"/>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2" name="Group 84"/>
              <p:cNvGrpSpPr>
                <a:grpSpLocks/>
              </p:cNvGrpSpPr>
              <p:nvPr/>
            </p:nvGrpSpPr>
            <p:grpSpPr bwMode="auto">
              <a:xfrm>
                <a:off x="6805612" y="1571625"/>
                <a:ext cx="231775" cy="509588"/>
                <a:chOff x="3500395" y="2571756"/>
                <a:chExt cx="231790" cy="509588"/>
              </a:xfrm>
            </p:grpSpPr>
            <p:sp>
              <p:nvSpPr>
                <p:cNvPr id="170" name="Flowchart: Magnetic Disk 92"/>
                <p:cNvSpPr/>
                <p:nvPr/>
              </p:nvSpPr>
              <p:spPr bwMode="auto">
                <a:xfrm>
                  <a:off x="3500395" y="2717806"/>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1" name="Flowchart: Magnetic Disk 93"/>
                <p:cNvSpPr/>
                <p:nvPr/>
              </p:nvSpPr>
              <p:spPr bwMode="auto">
                <a:xfrm>
                  <a:off x="3500395" y="2571756"/>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3" name="Group 87"/>
              <p:cNvGrpSpPr>
                <a:grpSpLocks/>
              </p:cNvGrpSpPr>
              <p:nvPr/>
            </p:nvGrpSpPr>
            <p:grpSpPr bwMode="auto">
              <a:xfrm>
                <a:off x="7019925" y="1643063"/>
                <a:ext cx="231775" cy="509587"/>
                <a:chOff x="3500408" y="2571756"/>
                <a:chExt cx="231790" cy="509587"/>
              </a:xfrm>
            </p:grpSpPr>
            <p:sp>
              <p:nvSpPr>
                <p:cNvPr id="168" name="Flowchart: Magnetic Disk 90"/>
                <p:cNvSpPr/>
                <p:nvPr/>
              </p:nvSpPr>
              <p:spPr bwMode="auto">
                <a:xfrm>
                  <a:off x="3500408" y="2717806"/>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9" name="Flowchart: Magnetic Disk 91"/>
                <p:cNvSpPr/>
                <p:nvPr/>
              </p:nvSpPr>
              <p:spPr bwMode="auto">
                <a:xfrm>
                  <a:off x="3500408" y="2571756"/>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24" name="7-Point Star 34"/>
              <p:cNvSpPr/>
              <p:nvPr/>
            </p:nvSpPr>
            <p:spPr bwMode="auto">
              <a:xfrm>
                <a:off x="4376912" y="3857629"/>
                <a:ext cx="714334" cy="642942"/>
              </a:xfrm>
              <a:prstGeom prst="star7">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5" name="Straight Connector 35"/>
              <p:cNvCxnSpPr/>
              <p:nvPr/>
            </p:nvCxnSpPr>
            <p:spPr bwMode="auto">
              <a:xfrm rot="10800000">
                <a:off x="2733675" y="3500438"/>
                <a:ext cx="1643062" cy="500062"/>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cxnSp>
            <p:nvCxnSpPr>
              <p:cNvPr id="126" name="Straight Connector 36"/>
              <p:cNvCxnSpPr/>
              <p:nvPr/>
            </p:nvCxnSpPr>
            <p:spPr bwMode="auto">
              <a:xfrm rot="16200000" flipV="1">
                <a:off x="3555206" y="2750344"/>
                <a:ext cx="1643063" cy="428625"/>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sp>
            <p:nvSpPr>
              <p:cNvPr id="127" name="Left Arrow 37"/>
              <p:cNvSpPr/>
              <p:nvPr/>
            </p:nvSpPr>
            <p:spPr bwMode="auto">
              <a:xfrm rot="8707571">
                <a:off x="3738562" y="4454525"/>
                <a:ext cx="819150" cy="342900"/>
              </a:xfrm>
              <a:prstGeom prst="leftArrow">
                <a:avLst>
                  <a:gd name="adj1" fmla="val 50000"/>
                  <a:gd name="adj2" fmla="val 74383"/>
                </a:avLst>
              </a:prstGeom>
              <a:solidFill>
                <a:srgbClr val="FFFF00">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8" name="Straight Connector 38"/>
              <p:cNvCxnSpPr/>
              <p:nvPr/>
            </p:nvCxnSpPr>
            <p:spPr bwMode="auto">
              <a:xfrm flipV="1">
                <a:off x="5162550" y="2000250"/>
                <a:ext cx="3071812" cy="2214563"/>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grpSp>
            <p:nvGrpSpPr>
              <p:cNvPr id="129" name="Group 165"/>
              <p:cNvGrpSpPr>
                <a:grpSpLocks/>
              </p:cNvGrpSpPr>
              <p:nvPr/>
            </p:nvGrpSpPr>
            <p:grpSpPr bwMode="auto">
              <a:xfrm>
                <a:off x="2876556" y="857250"/>
                <a:ext cx="374650" cy="366713"/>
                <a:chOff x="3500268" y="2571768"/>
                <a:chExt cx="231789" cy="509590"/>
              </a:xfrm>
            </p:grpSpPr>
            <p:sp>
              <p:nvSpPr>
                <p:cNvPr id="166" name="Flowchart: Magnetic Disk 88"/>
                <p:cNvSpPr/>
                <p:nvPr/>
              </p:nvSpPr>
              <p:spPr bwMode="auto">
                <a:xfrm>
                  <a:off x="3500268" y="2717365"/>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7" name="Flowchart: Magnetic Disk 89"/>
                <p:cNvSpPr/>
                <p:nvPr/>
              </p:nvSpPr>
              <p:spPr bwMode="auto">
                <a:xfrm>
                  <a:off x="3500268" y="2571768"/>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30" name="Cloud 40"/>
              <p:cNvSpPr/>
              <p:nvPr/>
            </p:nvSpPr>
            <p:spPr bwMode="auto">
              <a:xfrm rot="1472929">
                <a:off x="6726237"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smtClean="0"/>
                  <a:t>Earth Science</a:t>
                </a:r>
              </a:p>
            </p:txBody>
          </p:sp>
          <p:sp>
            <p:nvSpPr>
              <p:cNvPr id="131" name="Left Arrow 41"/>
              <p:cNvSpPr/>
              <p:nvPr/>
            </p:nvSpPr>
            <p:spPr bwMode="auto">
              <a:xfrm rot="3973846">
                <a:off x="5705475" y="3795713"/>
                <a:ext cx="1423987" cy="382587"/>
              </a:xfrm>
              <a:prstGeom prst="leftArrow">
                <a:avLst>
                  <a:gd name="adj1" fmla="val 42384"/>
                  <a:gd name="adj2" fmla="val 74383"/>
                </a:avLst>
              </a:prstGeom>
              <a:solidFill>
                <a:srgbClr val="FF0000">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32" name="Group 188"/>
              <p:cNvGrpSpPr>
                <a:grpSpLocks/>
              </p:cNvGrpSpPr>
              <p:nvPr/>
            </p:nvGrpSpPr>
            <p:grpSpPr bwMode="auto">
              <a:xfrm>
                <a:off x="3662368" y="357185"/>
                <a:ext cx="374650" cy="366712"/>
                <a:chOff x="3500296" y="2571773"/>
                <a:chExt cx="231789" cy="509589"/>
              </a:xfrm>
            </p:grpSpPr>
            <p:sp>
              <p:nvSpPr>
                <p:cNvPr id="164" name="Flowchart: Magnetic Disk 84"/>
                <p:cNvSpPr/>
                <p:nvPr/>
              </p:nvSpPr>
              <p:spPr bwMode="auto">
                <a:xfrm>
                  <a:off x="3500296" y="2717370"/>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5" name="Flowchart: Magnetic Disk 85"/>
                <p:cNvSpPr/>
                <p:nvPr/>
              </p:nvSpPr>
              <p:spPr bwMode="auto">
                <a:xfrm>
                  <a:off x="3500296" y="2571773"/>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3" name="Group 194"/>
              <p:cNvGrpSpPr>
                <a:grpSpLocks/>
              </p:cNvGrpSpPr>
              <p:nvPr/>
            </p:nvGrpSpPr>
            <p:grpSpPr bwMode="auto">
              <a:xfrm>
                <a:off x="6877055" y="214310"/>
                <a:ext cx="374650" cy="366711"/>
                <a:chOff x="3500411" y="2571775"/>
                <a:chExt cx="231789" cy="509588"/>
              </a:xfrm>
            </p:grpSpPr>
            <p:sp>
              <p:nvSpPr>
                <p:cNvPr id="162" name="Flowchart: Magnetic Disk 82"/>
                <p:cNvSpPr/>
                <p:nvPr/>
              </p:nvSpPr>
              <p:spPr bwMode="auto">
                <a:xfrm>
                  <a:off x="3500411" y="2717371"/>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 name="Flowchart: Magnetic Disk 83"/>
                <p:cNvSpPr/>
                <p:nvPr/>
              </p:nvSpPr>
              <p:spPr bwMode="auto">
                <a:xfrm>
                  <a:off x="3500411" y="257177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4" name="Group 197"/>
              <p:cNvGrpSpPr>
                <a:grpSpLocks/>
              </p:cNvGrpSpPr>
              <p:nvPr/>
            </p:nvGrpSpPr>
            <p:grpSpPr bwMode="auto">
              <a:xfrm>
                <a:off x="6376993" y="214310"/>
                <a:ext cx="374650" cy="366711"/>
                <a:chOff x="3500393" y="2571775"/>
                <a:chExt cx="231789" cy="509588"/>
              </a:xfrm>
            </p:grpSpPr>
            <p:sp>
              <p:nvSpPr>
                <p:cNvPr id="160" name="Flowchart: Magnetic Disk 80"/>
                <p:cNvSpPr/>
                <p:nvPr/>
              </p:nvSpPr>
              <p:spPr bwMode="auto">
                <a:xfrm>
                  <a:off x="3500393" y="2717371"/>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1" name="Flowchart: Magnetic Disk 81"/>
                <p:cNvSpPr/>
                <p:nvPr/>
              </p:nvSpPr>
              <p:spPr bwMode="auto">
                <a:xfrm>
                  <a:off x="3500393" y="257177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5" name="Group 200"/>
              <p:cNvGrpSpPr>
                <a:grpSpLocks/>
              </p:cNvGrpSpPr>
              <p:nvPr/>
            </p:nvGrpSpPr>
            <p:grpSpPr bwMode="auto">
              <a:xfrm>
                <a:off x="4090992" y="214310"/>
                <a:ext cx="374650" cy="366711"/>
                <a:chOff x="3500311" y="2571775"/>
                <a:chExt cx="231789" cy="509588"/>
              </a:xfrm>
            </p:grpSpPr>
            <p:sp>
              <p:nvSpPr>
                <p:cNvPr id="158" name="Flowchart: Magnetic Disk 78"/>
                <p:cNvSpPr/>
                <p:nvPr/>
              </p:nvSpPr>
              <p:spPr bwMode="auto">
                <a:xfrm>
                  <a:off x="3500311" y="2717371"/>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9" name="Flowchart: Magnetic Disk 79"/>
                <p:cNvSpPr/>
                <p:nvPr/>
              </p:nvSpPr>
              <p:spPr bwMode="auto">
                <a:xfrm>
                  <a:off x="3500311" y="257177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6" name="Group 203"/>
              <p:cNvGrpSpPr>
                <a:grpSpLocks/>
              </p:cNvGrpSpPr>
              <p:nvPr/>
            </p:nvGrpSpPr>
            <p:grpSpPr bwMode="auto">
              <a:xfrm>
                <a:off x="6519867" y="428625"/>
                <a:ext cx="374650" cy="366713"/>
                <a:chOff x="3500398" y="2571772"/>
                <a:chExt cx="231789" cy="509590"/>
              </a:xfrm>
            </p:grpSpPr>
            <p:sp>
              <p:nvSpPr>
                <p:cNvPr id="156" name="Flowchart: Magnetic Disk 76"/>
                <p:cNvSpPr/>
                <p:nvPr/>
              </p:nvSpPr>
              <p:spPr bwMode="auto">
                <a:xfrm>
                  <a:off x="3500398" y="2717369"/>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7" name="Flowchart: Magnetic Disk 77"/>
                <p:cNvSpPr/>
                <p:nvPr/>
              </p:nvSpPr>
              <p:spPr bwMode="auto">
                <a:xfrm>
                  <a:off x="3500398" y="2571772"/>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7" name="Group 206"/>
              <p:cNvGrpSpPr>
                <a:grpSpLocks/>
              </p:cNvGrpSpPr>
              <p:nvPr/>
            </p:nvGrpSpPr>
            <p:grpSpPr bwMode="auto">
              <a:xfrm>
                <a:off x="8448681" y="2714623"/>
                <a:ext cx="374650" cy="366712"/>
                <a:chOff x="3500468" y="2571750"/>
                <a:chExt cx="231789" cy="509589"/>
              </a:xfrm>
            </p:grpSpPr>
            <p:sp>
              <p:nvSpPr>
                <p:cNvPr id="154" name="Flowchart: Magnetic Disk 74"/>
                <p:cNvSpPr/>
                <p:nvPr/>
              </p:nvSpPr>
              <p:spPr bwMode="auto">
                <a:xfrm>
                  <a:off x="3500468" y="2717346"/>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5" name="Flowchart: Magnetic Disk 75"/>
                <p:cNvSpPr/>
                <p:nvPr/>
              </p:nvSpPr>
              <p:spPr bwMode="auto">
                <a:xfrm>
                  <a:off x="3500468" y="2571750"/>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8" name="Group 209"/>
              <p:cNvGrpSpPr>
                <a:grpSpLocks/>
              </p:cNvGrpSpPr>
              <p:nvPr/>
            </p:nvGrpSpPr>
            <p:grpSpPr bwMode="auto">
              <a:xfrm>
                <a:off x="7662867" y="928686"/>
                <a:ext cx="374650" cy="366712"/>
                <a:chOff x="3500439" y="2571768"/>
                <a:chExt cx="231789" cy="509589"/>
              </a:xfrm>
            </p:grpSpPr>
            <p:sp>
              <p:nvSpPr>
                <p:cNvPr id="152" name="Flowchart: Magnetic Disk 72"/>
                <p:cNvSpPr/>
                <p:nvPr/>
              </p:nvSpPr>
              <p:spPr bwMode="auto">
                <a:xfrm>
                  <a:off x="3500439" y="2717365"/>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 name="Flowchart: Magnetic Disk 73"/>
                <p:cNvSpPr/>
                <p:nvPr/>
              </p:nvSpPr>
              <p:spPr bwMode="auto">
                <a:xfrm>
                  <a:off x="3500439" y="2571768"/>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9" name="Group 212"/>
              <p:cNvGrpSpPr>
                <a:grpSpLocks/>
              </p:cNvGrpSpPr>
              <p:nvPr/>
            </p:nvGrpSpPr>
            <p:grpSpPr bwMode="auto">
              <a:xfrm>
                <a:off x="8305805" y="1785935"/>
                <a:ext cx="374650" cy="366712"/>
                <a:chOff x="3500462" y="2571759"/>
                <a:chExt cx="231789" cy="509589"/>
              </a:xfrm>
            </p:grpSpPr>
            <p:sp>
              <p:nvSpPr>
                <p:cNvPr id="150" name="Flowchart: Magnetic Disk 70"/>
                <p:cNvSpPr/>
                <p:nvPr/>
              </p:nvSpPr>
              <p:spPr bwMode="auto">
                <a:xfrm>
                  <a:off x="3500462" y="2717356"/>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1" name="Flowchart: Magnetic Disk 71"/>
                <p:cNvSpPr/>
                <p:nvPr/>
              </p:nvSpPr>
              <p:spPr bwMode="auto">
                <a:xfrm>
                  <a:off x="3500462" y="2571759"/>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40" name="Group 215"/>
              <p:cNvGrpSpPr>
                <a:grpSpLocks/>
              </p:cNvGrpSpPr>
              <p:nvPr/>
            </p:nvGrpSpPr>
            <p:grpSpPr bwMode="auto">
              <a:xfrm>
                <a:off x="3090867" y="714375"/>
                <a:ext cx="374650" cy="366713"/>
                <a:chOff x="3500275" y="2571769"/>
                <a:chExt cx="231789" cy="509590"/>
              </a:xfrm>
            </p:grpSpPr>
            <p:sp>
              <p:nvSpPr>
                <p:cNvPr id="148" name="Flowchart: Magnetic Disk 68"/>
                <p:cNvSpPr/>
                <p:nvPr/>
              </p:nvSpPr>
              <p:spPr bwMode="auto">
                <a:xfrm>
                  <a:off x="3500275" y="2717366"/>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9" name="Flowchart: Magnetic Disk 69"/>
                <p:cNvSpPr/>
                <p:nvPr/>
              </p:nvSpPr>
              <p:spPr bwMode="auto">
                <a:xfrm>
                  <a:off x="3500275" y="2571769"/>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41" name="Group 221"/>
              <p:cNvGrpSpPr>
                <a:grpSpLocks/>
              </p:cNvGrpSpPr>
              <p:nvPr/>
            </p:nvGrpSpPr>
            <p:grpSpPr bwMode="auto">
              <a:xfrm>
                <a:off x="7877180" y="1214436"/>
                <a:ext cx="374650" cy="366712"/>
                <a:chOff x="3500447" y="2571765"/>
                <a:chExt cx="231789" cy="509589"/>
              </a:xfrm>
            </p:grpSpPr>
            <p:sp>
              <p:nvSpPr>
                <p:cNvPr id="146" name="Flowchart: Magnetic Disk 64"/>
                <p:cNvSpPr/>
                <p:nvPr/>
              </p:nvSpPr>
              <p:spPr bwMode="auto">
                <a:xfrm>
                  <a:off x="3500447" y="2717362"/>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7" name="Flowchart: Magnetic Disk 65"/>
                <p:cNvSpPr/>
                <p:nvPr/>
              </p:nvSpPr>
              <p:spPr bwMode="auto">
                <a:xfrm>
                  <a:off x="3500447" y="257176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42" name="TextBox 56"/>
              <p:cNvSpPr txBox="1">
                <a:spLocks noChangeArrowheads="1"/>
              </p:cNvSpPr>
              <p:nvPr/>
            </p:nvSpPr>
            <p:spPr bwMode="auto">
              <a:xfrm>
                <a:off x="5591280" y="4786323"/>
                <a:ext cx="1071058" cy="261610"/>
              </a:xfrm>
              <a:prstGeom prst="rect">
                <a:avLst/>
              </a:prstGeom>
              <a:noFill/>
              <a:ln w="9525">
                <a:noFill/>
                <a:miter lim="800000"/>
                <a:headEnd/>
                <a:tailEnd/>
              </a:ln>
            </p:spPr>
            <p:txBody>
              <a:bodyPr wrap="none">
                <a:spAutoFit/>
              </a:bodyPr>
              <a:lstStyle/>
              <a:p>
                <a:r>
                  <a:rPr lang="en-US" sz="1100" b="1">
                    <a:solidFill>
                      <a:srgbClr val="FF0000"/>
                    </a:solidFill>
                  </a:rPr>
                  <a:t>Researcher 1</a:t>
                </a:r>
              </a:p>
            </p:txBody>
          </p:sp>
          <p:sp>
            <p:nvSpPr>
              <p:cNvPr id="143" name="TextBox 57"/>
              <p:cNvSpPr txBox="1">
                <a:spLocks noChangeArrowheads="1"/>
              </p:cNvSpPr>
              <p:nvPr/>
            </p:nvSpPr>
            <p:spPr bwMode="auto">
              <a:xfrm>
                <a:off x="7458537" y="6524977"/>
                <a:ext cx="1690225" cy="276999"/>
              </a:xfrm>
              <a:prstGeom prst="rect">
                <a:avLst/>
              </a:prstGeom>
              <a:noFill/>
              <a:ln w="9525">
                <a:noFill/>
                <a:miter lim="800000"/>
                <a:headEnd/>
                <a:tailEnd/>
              </a:ln>
            </p:spPr>
            <p:txBody>
              <a:bodyPr wrap="none">
                <a:spAutoFit/>
              </a:bodyPr>
              <a:lstStyle/>
              <a:p>
                <a:r>
                  <a:rPr lang="en-US" sz="1200" b="1">
                    <a:solidFill>
                      <a:srgbClr val="002060"/>
                    </a:solidFill>
                  </a:rPr>
                  <a:t>Non Scientific World</a:t>
                </a:r>
              </a:p>
            </p:txBody>
          </p:sp>
          <p:sp>
            <p:nvSpPr>
              <p:cNvPr id="144" name="TextBox 58"/>
              <p:cNvSpPr txBox="1"/>
              <p:nvPr/>
            </p:nvSpPr>
            <p:spPr bwMode="auto">
              <a:xfrm>
                <a:off x="7558087" y="4881563"/>
                <a:ext cx="1347788" cy="277812"/>
              </a:xfrm>
              <a:prstGeom prst="rect">
                <a:avLst/>
              </a:prstGeom>
              <a:noFill/>
            </p:spPr>
            <p:txBody>
              <a:bodyPr wrap="none">
                <a:spAutoFit/>
              </a:bodyPr>
              <a:lstStyle/>
              <a:p>
                <a:pPr>
                  <a:defRPr/>
                </a:pPr>
                <a:r>
                  <a:rPr lang="en-US" sz="1200" b="1" dirty="0">
                    <a:solidFill>
                      <a:schemeClr val="tx1">
                        <a:lumMod val="85000"/>
                        <a:lumOff val="15000"/>
                      </a:schemeClr>
                    </a:solidFill>
                    <a:latin typeface="Arial" charset="0"/>
                    <a:cs typeface="Arial" charset="0"/>
                  </a:rPr>
                  <a:t>Scientific World</a:t>
                </a:r>
              </a:p>
            </p:txBody>
          </p:sp>
          <p:sp>
            <p:nvSpPr>
              <p:cNvPr id="145" name="TextBox 59"/>
              <p:cNvSpPr txBox="1">
                <a:spLocks noChangeArrowheads="1"/>
              </p:cNvSpPr>
              <p:nvPr/>
            </p:nvSpPr>
            <p:spPr bwMode="auto">
              <a:xfrm>
                <a:off x="2448211" y="4500571"/>
                <a:ext cx="1071058" cy="261610"/>
              </a:xfrm>
              <a:prstGeom prst="rect">
                <a:avLst/>
              </a:prstGeom>
              <a:noFill/>
              <a:ln w="9525">
                <a:noFill/>
                <a:miter lim="800000"/>
                <a:headEnd/>
                <a:tailEnd/>
              </a:ln>
            </p:spPr>
            <p:txBody>
              <a:bodyPr wrap="none">
                <a:spAutoFit/>
              </a:bodyPr>
              <a:lstStyle/>
              <a:p>
                <a:r>
                  <a:rPr lang="en-US" sz="1100" b="1">
                    <a:solidFill>
                      <a:schemeClr val="tx2"/>
                    </a:solidFill>
                  </a:rPr>
                  <a:t>Researcher 2</a:t>
                </a:r>
                <a:endParaRPr lang="en-US" sz="1100" b="1">
                  <a:solidFill>
                    <a:srgbClr val="FF0000"/>
                  </a:solidFill>
                </a:endParaRPr>
              </a:p>
            </p:txBody>
          </p:sp>
        </p:grpSp>
        <p:sp>
          <p:nvSpPr>
            <p:cNvPr id="194" name="TextBox 237"/>
            <p:cNvSpPr txBox="1"/>
            <p:nvPr/>
          </p:nvSpPr>
          <p:spPr>
            <a:xfrm rot="3646300">
              <a:off x="2724550" y="5625161"/>
              <a:ext cx="2533650" cy="369332"/>
            </a:xfrm>
            <a:prstGeom prst="rect">
              <a:avLst/>
            </a:prstGeom>
            <a:noFill/>
            <a:scene3d>
              <a:camera prst="isometricTopUp"/>
              <a:lightRig rig="threePt" dir="t"/>
            </a:scene3d>
          </p:spPr>
          <p:txBody>
            <a:bodyPr wrap="square" rtlCol="0">
              <a:spAutoFit/>
            </a:bodyPr>
            <a:lstStyle/>
            <a:p>
              <a:r>
                <a:rPr lang="en-GB" b="1" dirty="0" smtClean="0">
                  <a:solidFill>
                    <a:srgbClr val="FF0000"/>
                  </a:solidFill>
                </a:rPr>
                <a:t>Separate disciplines</a:t>
              </a:r>
              <a:endParaRPr lang="en-GB" b="1" dirty="0">
                <a:solidFill>
                  <a:srgbClr val="FF0000"/>
                </a:solidFill>
              </a:endParaRPr>
            </a:p>
          </p:txBody>
        </p:sp>
        <p:sp>
          <p:nvSpPr>
            <p:cNvPr id="195" name="TextBox 238"/>
            <p:cNvSpPr txBox="1"/>
            <p:nvPr/>
          </p:nvSpPr>
          <p:spPr>
            <a:xfrm rot="3646300">
              <a:off x="1371884" y="4112432"/>
              <a:ext cx="3650949" cy="369332"/>
            </a:xfrm>
            <a:prstGeom prst="rect">
              <a:avLst/>
            </a:prstGeom>
            <a:noFill/>
            <a:scene3d>
              <a:camera prst="isometricTopUp"/>
              <a:lightRig rig="threePt" dir="t"/>
            </a:scene3d>
          </p:spPr>
          <p:txBody>
            <a:bodyPr wrap="square" rtlCol="0">
              <a:spAutoFit/>
            </a:bodyPr>
            <a:lstStyle/>
            <a:p>
              <a:r>
                <a:rPr lang="en-GB" b="1" dirty="0" smtClean="0">
                  <a:solidFill>
                    <a:srgbClr val="FF0000"/>
                  </a:solidFill>
                </a:rPr>
                <a:t>Aggregation in broad disciplines</a:t>
              </a:r>
              <a:endParaRPr lang="en-GB" b="1" dirty="0">
                <a:solidFill>
                  <a:srgbClr val="FF0000"/>
                </a:solidFill>
              </a:endParaRPr>
            </a:p>
          </p:txBody>
        </p:sp>
        <p:sp>
          <p:nvSpPr>
            <p:cNvPr id="196" name="TextBox 239"/>
            <p:cNvSpPr txBox="1"/>
            <p:nvPr/>
          </p:nvSpPr>
          <p:spPr>
            <a:xfrm rot="3646300">
              <a:off x="-94986" y="2859940"/>
              <a:ext cx="4345949" cy="369332"/>
            </a:xfrm>
            <a:prstGeom prst="rect">
              <a:avLst/>
            </a:prstGeom>
            <a:noFill/>
            <a:scene3d>
              <a:camera prst="isometricTopUp"/>
              <a:lightRig rig="threePt" dir="t"/>
            </a:scene3d>
          </p:spPr>
          <p:txBody>
            <a:bodyPr wrap="square" rtlCol="0">
              <a:spAutoFit/>
            </a:bodyPr>
            <a:lstStyle/>
            <a:p>
              <a:r>
                <a:rPr lang="en-GB" b="1" dirty="0" smtClean="0">
                  <a:solidFill>
                    <a:srgbClr val="FF0000"/>
                  </a:solidFill>
                </a:rPr>
                <a:t>Common Science Data Infrastructure</a:t>
              </a:r>
              <a:endParaRPr lang="en-GB" b="1" dirty="0">
                <a:solidFill>
                  <a:srgbClr val="FF0000"/>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Flowchart: Delay 4"/>
          <p:cNvSpPr/>
          <p:nvPr/>
        </p:nvSpPr>
        <p:spPr bwMode="auto">
          <a:xfrm rot="16200000">
            <a:off x="2239829" y="226327"/>
            <a:ext cx="6429375" cy="6833969"/>
          </a:xfrm>
          <a:prstGeom prst="flowChartDelay">
            <a:avLst/>
          </a:prstGeom>
          <a:solidFill>
            <a:schemeClr val="accent5">
              <a:lumMod val="75000"/>
            </a:schemeClr>
          </a:solidFill>
          <a:ln>
            <a:noFill/>
            <a:prstDash val="sysDash"/>
          </a:ln>
          <a:effectLst>
            <a:outerShdw blurRad="50800" dist="38100" dir="16200000" rotWithShape="0">
              <a:prstClr val="black">
                <a:alpha val="4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12" name="Flowchart: Delay 5"/>
          <p:cNvSpPr/>
          <p:nvPr/>
        </p:nvSpPr>
        <p:spPr bwMode="auto">
          <a:xfrm rot="16200000">
            <a:off x="3072202" y="201710"/>
            <a:ext cx="4286280" cy="5945579"/>
          </a:xfrm>
          <a:prstGeom prst="flowChartDelay">
            <a:avLst/>
          </a:prstGeom>
          <a:solidFill>
            <a:schemeClr val="bg2">
              <a:lumMod val="60000"/>
              <a:lumOff val="40000"/>
            </a:schemeClr>
          </a:solidFill>
          <a:ln>
            <a:noFill/>
            <a:prstDash val="sysDash"/>
          </a:ln>
          <a:effectLst>
            <a:outerShdw blurRad="50800" dist="38100" dir="16200000" rotWithShape="0">
              <a:prstClr val="black">
                <a:alpha val="4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13" name="Flowchart: Magnetic Disk 6"/>
          <p:cNvSpPr/>
          <p:nvPr/>
        </p:nvSpPr>
        <p:spPr bwMode="auto">
          <a:xfrm>
            <a:off x="2337548" y="5638062"/>
            <a:ext cx="5782218" cy="952068"/>
          </a:xfrm>
          <a:prstGeom prst="flowChartMagneticDisk">
            <a:avLst/>
          </a:prstGeom>
          <a:solidFill>
            <a:srgbClr val="C00000"/>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Data Services</a:t>
            </a:r>
          </a:p>
        </p:txBody>
      </p:sp>
      <p:sp>
        <p:nvSpPr>
          <p:cNvPr id="314" name="Flowchart: Magnetic Disk 7"/>
          <p:cNvSpPr/>
          <p:nvPr/>
        </p:nvSpPr>
        <p:spPr bwMode="auto">
          <a:xfrm>
            <a:off x="2337548" y="5183694"/>
            <a:ext cx="5782218" cy="669732"/>
          </a:xfrm>
          <a:prstGeom prst="flowChartMagneticDisk">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prstDash val="sysDot"/>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Community Support Services</a:t>
            </a:r>
          </a:p>
        </p:txBody>
      </p:sp>
      <p:sp>
        <p:nvSpPr>
          <p:cNvPr id="315" name="Cloud 8"/>
          <p:cNvSpPr/>
          <p:nvPr/>
        </p:nvSpPr>
        <p:spPr bwMode="auto">
          <a:xfrm rot="20864650">
            <a:off x="2822426" y="2024062"/>
            <a:ext cx="1502048" cy="593825"/>
          </a:xfrm>
          <a:prstGeom prst="cloud">
            <a:avLst/>
          </a:prstGeom>
          <a:no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100" dirty="0">
                <a:solidFill>
                  <a:schemeClr val="bg1"/>
                </a:solidFill>
              </a:rPr>
              <a:t>Astronomy</a:t>
            </a:r>
            <a:endParaRPr lang="en-US" sz="1200" dirty="0">
              <a:solidFill>
                <a:schemeClr val="bg1"/>
              </a:solidFill>
            </a:endParaRPr>
          </a:p>
        </p:txBody>
      </p:sp>
      <p:sp>
        <p:nvSpPr>
          <p:cNvPr id="316" name="Cloud 9"/>
          <p:cNvSpPr/>
          <p:nvPr/>
        </p:nvSpPr>
        <p:spPr bwMode="auto">
          <a:xfrm>
            <a:off x="4087548" y="1366241"/>
            <a:ext cx="1512679" cy="602754"/>
          </a:xfrm>
          <a:prstGeom prst="cloud">
            <a:avLst/>
          </a:prstGeom>
          <a:no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100" dirty="0">
                <a:solidFill>
                  <a:schemeClr val="bg1"/>
                </a:solidFill>
              </a:rPr>
              <a:t>Climatology</a:t>
            </a:r>
          </a:p>
        </p:txBody>
      </p:sp>
      <p:sp>
        <p:nvSpPr>
          <p:cNvPr id="317" name="Cloud 10"/>
          <p:cNvSpPr/>
          <p:nvPr/>
        </p:nvSpPr>
        <p:spPr bwMode="auto">
          <a:xfrm rot="998532">
            <a:off x="6195580" y="2241351"/>
            <a:ext cx="1483824" cy="614661"/>
          </a:xfrm>
          <a:prstGeom prst="cloud">
            <a:avLst/>
          </a:prstGeom>
          <a:no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100" dirty="0">
                <a:solidFill>
                  <a:schemeClr val="bg1"/>
                </a:solidFill>
              </a:rPr>
              <a:t>Chemistry</a:t>
            </a:r>
          </a:p>
        </p:txBody>
      </p:sp>
      <p:sp>
        <p:nvSpPr>
          <p:cNvPr id="318" name="Cloud 11"/>
          <p:cNvSpPr/>
          <p:nvPr/>
        </p:nvSpPr>
        <p:spPr bwMode="auto">
          <a:xfrm rot="19451269">
            <a:off x="2252893" y="2832199"/>
            <a:ext cx="1111728" cy="614660"/>
          </a:xfrm>
          <a:prstGeom prst="cloud">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r>
              <a:rPr lang="en-US" sz="1100" dirty="0">
                <a:solidFill>
                  <a:schemeClr val="bg1"/>
                </a:solidFill>
              </a:rPr>
              <a:t>History</a:t>
            </a:r>
          </a:p>
        </p:txBody>
      </p:sp>
      <p:sp>
        <p:nvSpPr>
          <p:cNvPr id="319" name="Cloud 12"/>
          <p:cNvSpPr/>
          <p:nvPr/>
        </p:nvSpPr>
        <p:spPr bwMode="auto">
          <a:xfrm>
            <a:off x="5386084" y="1689199"/>
            <a:ext cx="1111728" cy="614660"/>
          </a:xfrm>
          <a:prstGeom prst="cloud">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r>
              <a:rPr lang="en-US" sz="1100" dirty="0">
                <a:solidFill>
                  <a:schemeClr val="bg1"/>
                </a:solidFill>
              </a:rPr>
              <a:t>Biology</a:t>
            </a:r>
          </a:p>
        </p:txBody>
      </p:sp>
      <p:sp>
        <p:nvSpPr>
          <p:cNvPr id="320" name="Smiley Face 13"/>
          <p:cNvSpPr/>
          <p:nvPr/>
        </p:nvSpPr>
        <p:spPr bwMode="auto">
          <a:xfrm>
            <a:off x="3267422" y="4848819"/>
            <a:ext cx="470814" cy="409278"/>
          </a:xfrm>
          <a:prstGeom prst="smileyFace">
            <a:avLst>
              <a:gd name="adj" fmla="val 465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cxnSp>
        <p:nvCxnSpPr>
          <p:cNvPr id="321" name="Straight Connector 14"/>
          <p:cNvCxnSpPr/>
          <p:nvPr/>
        </p:nvCxnSpPr>
        <p:spPr bwMode="auto">
          <a:xfrm rot="5400000" flipH="1" flipV="1">
            <a:off x="5602086" y="2368089"/>
            <a:ext cx="1071563" cy="273376"/>
          </a:xfrm>
          <a:prstGeom prst="line">
            <a:avLst/>
          </a:prstGeom>
          <a:ln w="28575">
            <a:solidFill>
              <a:srgbClr val="FF0000"/>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322" name="Straight Connector 15"/>
          <p:cNvCxnSpPr/>
          <p:nvPr/>
        </p:nvCxnSpPr>
        <p:spPr bwMode="auto">
          <a:xfrm rot="16200000" flipV="1">
            <a:off x="4819558" y="2132313"/>
            <a:ext cx="1406426" cy="410064"/>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23" name="Straight Connector 16"/>
          <p:cNvCxnSpPr/>
          <p:nvPr/>
        </p:nvCxnSpPr>
        <p:spPr bwMode="auto">
          <a:xfrm rot="5400000" flipH="1" flipV="1">
            <a:off x="4949390" y="3604340"/>
            <a:ext cx="736700" cy="546752"/>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grpSp>
        <p:nvGrpSpPr>
          <p:cNvPr id="324" name="Group 49"/>
          <p:cNvGrpSpPr>
            <a:grpSpLocks/>
          </p:cNvGrpSpPr>
          <p:nvPr/>
        </p:nvGrpSpPr>
        <p:grpSpPr bwMode="auto">
          <a:xfrm>
            <a:off x="5181051" y="1098351"/>
            <a:ext cx="221738" cy="477739"/>
            <a:chOff x="3500304" y="2571762"/>
            <a:chExt cx="231790" cy="509588"/>
          </a:xfrm>
        </p:grpSpPr>
        <p:sp>
          <p:nvSpPr>
            <p:cNvPr id="421" name="Flowchart: Magnetic Disk 114"/>
            <p:cNvSpPr/>
            <p:nvPr/>
          </p:nvSpPr>
          <p:spPr bwMode="auto">
            <a:xfrm>
              <a:off x="3500304" y="2717812"/>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22" name="Flowchart: Magnetic Disk 115"/>
            <p:cNvSpPr/>
            <p:nvPr/>
          </p:nvSpPr>
          <p:spPr bwMode="auto">
            <a:xfrm>
              <a:off x="3500304" y="2571762"/>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sp>
        <p:nvSpPr>
          <p:cNvPr id="325" name="Smiley Face 18"/>
          <p:cNvSpPr/>
          <p:nvPr/>
        </p:nvSpPr>
        <p:spPr bwMode="auto">
          <a:xfrm>
            <a:off x="6547931" y="4848819"/>
            <a:ext cx="402470" cy="409278"/>
          </a:xfrm>
          <a:prstGeom prst="smileyFac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26" name="TextBox 19"/>
          <p:cNvSpPr txBox="1"/>
          <p:nvPr/>
        </p:nvSpPr>
        <p:spPr bwMode="auto">
          <a:xfrm>
            <a:off x="192351" y="5824305"/>
            <a:ext cx="2031898" cy="899771"/>
          </a:xfrm>
          <a:prstGeom prst="rect">
            <a:avLst/>
          </a:prstGeom>
          <a:solidFill>
            <a:srgbClr val="C00000"/>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en-US" sz="1200" dirty="0">
                <a:solidFill>
                  <a:schemeClr val="tx1"/>
                </a:solidFill>
              </a:rPr>
              <a:t> </a:t>
            </a:r>
            <a:r>
              <a:rPr lang="en-US" sz="1000" dirty="0">
                <a:solidFill>
                  <a:schemeClr val="tx1"/>
                </a:solidFill>
              </a:rPr>
              <a:t>Computing Infrastructure</a:t>
            </a:r>
          </a:p>
          <a:p>
            <a:pPr fontAlgn="auto">
              <a:spcBef>
                <a:spcPts val="0"/>
              </a:spcBef>
              <a:spcAft>
                <a:spcPts val="0"/>
              </a:spcAft>
              <a:buFont typeface="Arial" pitchFamily="34" charset="0"/>
              <a:buChar char="•"/>
              <a:defRPr/>
            </a:pPr>
            <a:r>
              <a:rPr lang="en-US" sz="1000" dirty="0">
                <a:solidFill>
                  <a:schemeClr val="tx1"/>
                </a:solidFill>
              </a:rPr>
              <a:t>  Persistent Storage Capacity</a:t>
            </a:r>
          </a:p>
          <a:p>
            <a:pPr fontAlgn="auto">
              <a:spcBef>
                <a:spcPts val="0"/>
              </a:spcBef>
              <a:spcAft>
                <a:spcPts val="0"/>
              </a:spcAft>
              <a:buFont typeface="Arial" pitchFamily="34" charset="0"/>
              <a:buChar char="•"/>
              <a:defRPr/>
            </a:pPr>
            <a:r>
              <a:rPr lang="en-US" sz="1000" dirty="0">
                <a:solidFill>
                  <a:schemeClr val="tx1"/>
                </a:solidFill>
              </a:rPr>
              <a:t>  Integrity</a:t>
            </a:r>
          </a:p>
          <a:p>
            <a:pPr fontAlgn="auto">
              <a:spcBef>
                <a:spcPts val="0"/>
              </a:spcBef>
              <a:spcAft>
                <a:spcPts val="0"/>
              </a:spcAft>
              <a:buFont typeface="Arial" pitchFamily="34" charset="0"/>
              <a:buChar char="•"/>
              <a:defRPr/>
            </a:pPr>
            <a:r>
              <a:rPr lang="en-US" sz="1000" dirty="0">
                <a:solidFill>
                  <a:schemeClr val="tx1"/>
                </a:solidFill>
              </a:rPr>
              <a:t>  Authentication &amp; Security</a:t>
            </a:r>
          </a:p>
        </p:txBody>
      </p:sp>
      <p:sp>
        <p:nvSpPr>
          <p:cNvPr id="327" name="TextBox 20"/>
          <p:cNvSpPr txBox="1"/>
          <p:nvPr/>
        </p:nvSpPr>
        <p:spPr bwMode="auto">
          <a:xfrm>
            <a:off x="192352" y="5116721"/>
            <a:ext cx="2031898" cy="73670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prstDash val="sysDot"/>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en-US" sz="1100" dirty="0">
                <a:solidFill>
                  <a:schemeClr val="tx1"/>
                </a:solidFill>
              </a:rPr>
              <a:t> </a:t>
            </a:r>
            <a:r>
              <a:rPr lang="en-US" sz="1000" dirty="0">
                <a:solidFill>
                  <a:schemeClr val="tx1"/>
                </a:solidFill>
              </a:rPr>
              <a:t>API</a:t>
            </a:r>
          </a:p>
          <a:p>
            <a:pPr fontAlgn="auto">
              <a:spcBef>
                <a:spcPts val="0"/>
              </a:spcBef>
              <a:spcAft>
                <a:spcPts val="0"/>
              </a:spcAft>
              <a:buFont typeface="Arial" pitchFamily="34" charset="0"/>
              <a:buChar char="•"/>
              <a:defRPr/>
            </a:pPr>
            <a:r>
              <a:rPr lang="en-US" sz="1000" dirty="0">
                <a:solidFill>
                  <a:schemeClr val="tx1"/>
                </a:solidFill>
              </a:rPr>
              <a:t> Data Discovery &amp; </a:t>
            </a:r>
            <a:r>
              <a:rPr lang="en-US" sz="1050" dirty="0">
                <a:solidFill>
                  <a:schemeClr val="tx1"/>
                </a:solidFill>
              </a:rPr>
              <a:t>Navigation</a:t>
            </a:r>
            <a:endParaRPr lang="en-US" sz="1000" dirty="0">
              <a:solidFill>
                <a:schemeClr val="tx1"/>
              </a:solidFill>
            </a:endParaRPr>
          </a:p>
          <a:p>
            <a:pPr fontAlgn="auto">
              <a:spcBef>
                <a:spcPts val="0"/>
              </a:spcBef>
              <a:spcAft>
                <a:spcPts val="0"/>
              </a:spcAft>
              <a:buFont typeface="Arial" pitchFamily="34" charset="0"/>
              <a:buChar char="•"/>
              <a:defRPr/>
            </a:pPr>
            <a:r>
              <a:rPr lang="en-US" sz="1000" dirty="0">
                <a:solidFill>
                  <a:schemeClr val="tx1"/>
                </a:solidFill>
              </a:rPr>
              <a:t> Workflows Generation</a:t>
            </a:r>
          </a:p>
        </p:txBody>
      </p:sp>
      <p:sp>
        <p:nvSpPr>
          <p:cNvPr id="328" name="7-Point Star 21"/>
          <p:cNvSpPr/>
          <p:nvPr/>
        </p:nvSpPr>
        <p:spPr bwMode="auto">
          <a:xfrm>
            <a:off x="5591212" y="3040554"/>
            <a:ext cx="615060" cy="468812"/>
          </a:xfrm>
          <a:prstGeom prst="star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329" name="Group 50"/>
          <p:cNvGrpSpPr>
            <a:grpSpLocks/>
          </p:cNvGrpSpPr>
          <p:nvPr/>
        </p:nvGrpSpPr>
        <p:grpSpPr bwMode="auto">
          <a:xfrm>
            <a:off x="6137867" y="1421308"/>
            <a:ext cx="221738" cy="477738"/>
            <a:chOff x="3500362" y="2571755"/>
            <a:chExt cx="231790" cy="509587"/>
          </a:xfrm>
        </p:grpSpPr>
        <p:sp>
          <p:nvSpPr>
            <p:cNvPr id="419" name="Flowchart: Magnetic Disk 51"/>
            <p:cNvSpPr/>
            <p:nvPr/>
          </p:nvSpPr>
          <p:spPr bwMode="auto">
            <a:xfrm>
              <a:off x="3500362" y="2717805"/>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20" name="Flowchart: Magnetic Disk 52"/>
            <p:cNvSpPr/>
            <p:nvPr/>
          </p:nvSpPr>
          <p:spPr bwMode="auto">
            <a:xfrm>
              <a:off x="3500362" y="2571755"/>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30" name="Group 53"/>
          <p:cNvGrpSpPr>
            <a:grpSpLocks/>
          </p:cNvGrpSpPr>
          <p:nvPr/>
        </p:nvGrpSpPr>
        <p:grpSpPr bwMode="auto">
          <a:xfrm>
            <a:off x="3267422" y="1701105"/>
            <a:ext cx="221738" cy="477738"/>
            <a:chOff x="3500189" y="2571758"/>
            <a:chExt cx="231790" cy="509587"/>
          </a:xfrm>
        </p:grpSpPr>
        <p:sp>
          <p:nvSpPr>
            <p:cNvPr id="417" name="Flowchart: Magnetic Disk 54"/>
            <p:cNvSpPr/>
            <p:nvPr/>
          </p:nvSpPr>
          <p:spPr bwMode="auto">
            <a:xfrm>
              <a:off x="3500189" y="2717808"/>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18" name="Flowchart: Magnetic Disk 55"/>
            <p:cNvSpPr/>
            <p:nvPr/>
          </p:nvSpPr>
          <p:spPr bwMode="auto">
            <a:xfrm>
              <a:off x="3500189" y="2571758"/>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31" name="Group 56"/>
          <p:cNvGrpSpPr>
            <a:grpSpLocks/>
          </p:cNvGrpSpPr>
          <p:nvPr/>
        </p:nvGrpSpPr>
        <p:grpSpPr bwMode="auto">
          <a:xfrm>
            <a:off x="3950861" y="1902022"/>
            <a:ext cx="221738" cy="477739"/>
            <a:chOff x="3500230" y="2571756"/>
            <a:chExt cx="231790" cy="509588"/>
          </a:xfrm>
        </p:grpSpPr>
        <p:sp>
          <p:nvSpPr>
            <p:cNvPr id="415" name="Flowchart: Magnetic Disk 108"/>
            <p:cNvSpPr/>
            <p:nvPr/>
          </p:nvSpPr>
          <p:spPr bwMode="auto">
            <a:xfrm>
              <a:off x="3500230" y="2717806"/>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16" name="Flowchart: Magnetic Disk 109"/>
            <p:cNvSpPr/>
            <p:nvPr/>
          </p:nvSpPr>
          <p:spPr bwMode="auto">
            <a:xfrm>
              <a:off x="3500230" y="2571756"/>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32" name="Group 59"/>
          <p:cNvGrpSpPr>
            <a:grpSpLocks/>
          </p:cNvGrpSpPr>
          <p:nvPr/>
        </p:nvGrpSpPr>
        <p:grpSpPr bwMode="auto">
          <a:xfrm>
            <a:off x="4634300" y="1031378"/>
            <a:ext cx="221738" cy="477738"/>
            <a:chOff x="3500271" y="2571763"/>
            <a:chExt cx="231790" cy="509587"/>
          </a:xfrm>
        </p:grpSpPr>
        <p:sp>
          <p:nvSpPr>
            <p:cNvPr id="413" name="Flowchart: Magnetic Disk 106"/>
            <p:cNvSpPr/>
            <p:nvPr/>
          </p:nvSpPr>
          <p:spPr bwMode="auto">
            <a:xfrm>
              <a:off x="3500271" y="2717813"/>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14" name="Flowchart: Magnetic Disk 107"/>
            <p:cNvSpPr/>
            <p:nvPr/>
          </p:nvSpPr>
          <p:spPr bwMode="auto">
            <a:xfrm>
              <a:off x="3500271" y="2571763"/>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33" name="Group 62"/>
          <p:cNvGrpSpPr>
            <a:grpSpLocks/>
          </p:cNvGrpSpPr>
          <p:nvPr/>
        </p:nvGrpSpPr>
        <p:grpSpPr bwMode="auto">
          <a:xfrm>
            <a:off x="7709778" y="2839640"/>
            <a:ext cx="221738" cy="477739"/>
            <a:chOff x="3500458" y="2571749"/>
            <a:chExt cx="231790" cy="509588"/>
          </a:xfrm>
        </p:grpSpPr>
        <p:sp>
          <p:nvSpPr>
            <p:cNvPr id="411" name="Flowchart: Magnetic Disk 104"/>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12" name="Flowchart: Magnetic Disk 105"/>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34" name="Group 65"/>
          <p:cNvGrpSpPr>
            <a:grpSpLocks/>
          </p:cNvGrpSpPr>
          <p:nvPr/>
        </p:nvGrpSpPr>
        <p:grpSpPr bwMode="auto">
          <a:xfrm>
            <a:off x="2447294" y="3442394"/>
            <a:ext cx="221738" cy="477738"/>
            <a:chOff x="3500139" y="2571745"/>
            <a:chExt cx="231790" cy="509587"/>
          </a:xfrm>
        </p:grpSpPr>
        <p:sp>
          <p:nvSpPr>
            <p:cNvPr id="409" name="Flowchart: Magnetic Disk 102"/>
            <p:cNvSpPr/>
            <p:nvPr/>
          </p:nvSpPr>
          <p:spPr bwMode="auto">
            <a:xfrm>
              <a:off x="3500139" y="2717795"/>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10" name="Flowchart: Magnetic Disk 103"/>
            <p:cNvSpPr/>
            <p:nvPr/>
          </p:nvSpPr>
          <p:spPr bwMode="auto">
            <a:xfrm>
              <a:off x="3500139" y="2571745"/>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35" name="Group 68"/>
          <p:cNvGrpSpPr>
            <a:grpSpLocks/>
          </p:cNvGrpSpPr>
          <p:nvPr/>
        </p:nvGrpSpPr>
        <p:grpSpPr bwMode="auto">
          <a:xfrm>
            <a:off x="2583981" y="2504777"/>
            <a:ext cx="221738" cy="477738"/>
            <a:chOff x="3500147" y="2571752"/>
            <a:chExt cx="231790" cy="509587"/>
          </a:xfrm>
        </p:grpSpPr>
        <p:sp>
          <p:nvSpPr>
            <p:cNvPr id="407" name="Flowchart: Magnetic Disk 100"/>
            <p:cNvSpPr/>
            <p:nvPr/>
          </p:nvSpPr>
          <p:spPr bwMode="auto">
            <a:xfrm>
              <a:off x="3500147" y="2717802"/>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08" name="Flowchart: Magnetic Disk 101"/>
            <p:cNvSpPr/>
            <p:nvPr/>
          </p:nvSpPr>
          <p:spPr bwMode="auto">
            <a:xfrm>
              <a:off x="3500147" y="2571752"/>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36" name="Group 71"/>
          <p:cNvGrpSpPr>
            <a:grpSpLocks/>
          </p:cNvGrpSpPr>
          <p:nvPr/>
        </p:nvGrpSpPr>
        <p:grpSpPr bwMode="auto">
          <a:xfrm>
            <a:off x="5864491" y="1354335"/>
            <a:ext cx="221738" cy="477739"/>
            <a:chOff x="3500346" y="2571755"/>
            <a:chExt cx="231790" cy="509588"/>
          </a:xfrm>
        </p:grpSpPr>
        <p:sp>
          <p:nvSpPr>
            <p:cNvPr id="405" name="Flowchart: Magnetic Disk 98"/>
            <p:cNvSpPr/>
            <p:nvPr/>
          </p:nvSpPr>
          <p:spPr bwMode="auto">
            <a:xfrm>
              <a:off x="3500346" y="2717805"/>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06" name="Flowchart: Magnetic Disk 99"/>
            <p:cNvSpPr/>
            <p:nvPr/>
          </p:nvSpPr>
          <p:spPr bwMode="auto">
            <a:xfrm>
              <a:off x="3500346" y="2571755"/>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37" name="Group 78"/>
          <p:cNvGrpSpPr>
            <a:grpSpLocks/>
          </p:cNvGrpSpPr>
          <p:nvPr/>
        </p:nvGrpSpPr>
        <p:grpSpPr bwMode="auto">
          <a:xfrm>
            <a:off x="4839332" y="1098351"/>
            <a:ext cx="221738" cy="477739"/>
            <a:chOff x="3500284" y="2571762"/>
            <a:chExt cx="231790" cy="509588"/>
          </a:xfrm>
        </p:grpSpPr>
        <p:sp>
          <p:nvSpPr>
            <p:cNvPr id="403" name="Flowchart: Magnetic Disk 96"/>
            <p:cNvSpPr/>
            <p:nvPr/>
          </p:nvSpPr>
          <p:spPr bwMode="auto">
            <a:xfrm>
              <a:off x="3500284" y="2717812"/>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04" name="Flowchart: Magnetic Disk 97"/>
            <p:cNvSpPr/>
            <p:nvPr/>
          </p:nvSpPr>
          <p:spPr bwMode="auto">
            <a:xfrm>
              <a:off x="3500284" y="2571762"/>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38" name="Group 81"/>
          <p:cNvGrpSpPr>
            <a:grpSpLocks/>
          </p:cNvGrpSpPr>
          <p:nvPr/>
        </p:nvGrpSpPr>
        <p:grpSpPr bwMode="auto">
          <a:xfrm>
            <a:off x="3062390" y="1768077"/>
            <a:ext cx="221738" cy="477739"/>
            <a:chOff x="3500177" y="2571757"/>
            <a:chExt cx="231790" cy="509588"/>
          </a:xfrm>
        </p:grpSpPr>
        <p:sp>
          <p:nvSpPr>
            <p:cNvPr id="401" name="Flowchart: Magnetic Disk 94"/>
            <p:cNvSpPr/>
            <p:nvPr/>
          </p:nvSpPr>
          <p:spPr bwMode="auto">
            <a:xfrm>
              <a:off x="3500177" y="2717807"/>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02" name="Flowchart: Magnetic Disk 95"/>
            <p:cNvSpPr/>
            <p:nvPr/>
          </p:nvSpPr>
          <p:spPr bwMode="auto">
            <a:xfrm>
              <a:off x="3500177" y="2571757"/>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39" name="Group 84"/>
          <p:cNvGrpSpPr>
            <a:grpSpLocks/>
          </p:cNvGrpSpPr>
          <p:nvPr/>
        </p:nvGrpSpPr>
        <p:grpSpPr bwMode="auto">
          <a:xfrm>
            <a:off x="6684618" y="1902022"/>
            <a:ext cx="221738" cy="477739"/>
            <a:chOff x="3500395" y="2571756"/>
            <a:chExt cx="231790" cy="509588"/>
          </a:xfrm>
        </p:grpSpPr>
        <p:sp>
          <p:nvSpPr>
            <p:cNvPr id="399" name="Flowchart: Magnetic Disk 92"/>
            <p:cNvSpPr/>
            <p:nvPr/>
          </p:nvSpPr>
          <p:spPr bwMode="auto">
            <a:xfrm>
              <a:off x="3500395" y="2717806"/>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00" name="Flowchart: Magnetic Disk 93"/>
            <p:cNvSpPr/>
            <p:nvPr/>
          </p:nvSpPr>
          <p:spPr bwMode="auto">
            <a:xfrm>
              <a:off x="3500395" y="2571756"/>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40" name="Group 87"/>
          <p:cNvGrpSpPr>
            <a:grpSpLocks/>
          </p:cNvGrpSpPr>
          <p:nvPr/>
        </p:nvGrpSpPr>
        <p:grpSpPr bwMode="auto">
          <a:xfrm>
            <a:off x="6889651" y="1968996"/>
            <a:ext cx="221738" cy="477738"/>
            <a:chOff x="3500408" y="2571756"/>
            <a:chExt cx="231790" cy="509587"/>
          </a:xfrm>
        </p:grpSpPr>
        <p:sp>
          <p:nvSpPr>
            <p:cNvPr id="397" name="Flowchart: Magnetic Disk 90"/>
            <p:cNvSpPr/>
            <p:nvPr/>
          </p:nvSpPr>
          <p:spPr bwMode="auto">
            <a:xfrm>
              <a:off x="3500408" y="2717806"/>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98" name="Flowchart: Magnetic Disk 91"/>
            <p:cNvSpPr/>
            <p:nvPr/>
          </p:nvSpPr>
          <p:spPr bwMode="auto">
            <a:xfrm>
              <a:off x="3500408" y="2571756"/>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sp>
        <p:nvSpPr>
          <p:cNvPr id="341" name="7-Point Star 34"/>
          <p:cNvSpPr/>
          <p:nvPr/>
        </p:nvSpPr>
        <p:spPr bwMode="auto">
          <a:xfrm>
            <a:off x="4361092" y="4045151"/>
            <a:ext cx="683400" cy="602758"/>
          </a:xfrm>
          <a:prstGeom prst="star7">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342" name="Straight Connector 35"/>
          <p:cNvCxnSpPr/>
          <p:nvPr/>
        </p:nvCxnSpPr>
        <p:spPr bwMode="auto">
          <a:xfrm rot="10800000">
            <a:off x="2789014" y="3710285"/>
            <a:ext cx="1571910" cy="468808"/>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cxnSp>
        <p:nvCxnSpPr>
          <p:cNvPr id="343" name="Straight Connector 36"/>
          <p:cNvCxnSpPr/>
          <p:nvPr/>
        </p:nvCxnSpPr>
        <p:spPr bwMode="auto">
          <a:xfrm rot="16200000" flipV="1">
            <a:off x="3590739" y="3002958"/>
            <a:ext cx="1540372" cy="410064"/>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sp>
        <p:nvSpPr>
          <p:cNvPr id="344" name="Left Arrow 37"/>
          <p:cNvSpPr/>
          <p:nvPr/>
        </p:nvSpPr>
        <p:spPr bwMode="auto">
          <a:xfrm rot="8707571">
            <a:off x="3750385" y="4604741"/>
            <a:ext cx="783677" cy="321469"/>
          </a:xfrm>
          <a:prstGeom prst="leftArrow">
            <a:avLst>
              <a:gd name="adj1" fmla="val 50000"/>
              <a:gd name="adj2" fmla="val 74383"/>
            </a:avLst>
          </a:prstGeom>
          <a:solidFill>
            <a:srgbClr val="FFFF00">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345" name="Straight Connector 38"/>
          <p:cNvCxnSpPr/>
          <p:nvPr/>
        </p:nvCxnSpPr>
        <p:spPr bwMode="auto">
          <a:xfrm flipV="1">
            <a:off x="5112709" y="2303858"/>
            <a:ext cx="2938789" cy="2076153"/>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grpSp>
        <p:nvGrpSpPr>
          <p:cNvPr id="346" name="Group 165"/>
          <p:cNvGrpSpPr>
            <a:grpSpLocks/>
          </p:cNvGrpSpPr>
          <p:nvPr/>
        </p:nvGrpSpPr>
        <p:grpSpPr bwMode="auto">
          <a:xfrm>
            <a:off x="2925707" y="1232296"/>
            <a:ext cx="358426" cy="343793"/>
            <a:chOff x="3500268" y="2571768"/>
            <a:chExt cx="231789" cy="509590"/>
          </a:xfrm>
        </p:grpSpPr>
        <p:sp>
          <p:nvSpPr>
            <p:cNvPr id="395" name="Flowchart: Magnetic Disk 88"/>
            <p:cNvSpPr/>
            <p:nvPr/>
          </p:nvSpPr>
          <p:spPr bwMode="auto">
            <a:xfrm>
              <a:off x="3500268" y="2717365"/>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96" name="Flowchart: Magnetic Disk 89"/>
            <p:cNvSpPr/>
            <p:nvPr/>
          </p:nvSpPr>
          <p:spPr bwMode="auto">
            <a:xfrm>
              <a:off x="3500268" y="2571768"/>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sp>
        <p:nvSpPr>
          <p:cNvPr id="347" name="Cloud 40"/>
          <p:cNvSpPr/>
          <p:nvPr/>
        </p:nvSpPr>
        <p:spPr bwMode="auto">
          <a:xfrm rot="1472929">
            <a:off x="6599568" y="3156644"/>
            <a:ext cx="1615954" cy="614660"/>
          </a:xfrm>
          <a:prstGeom prst="cloud">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r>
              <a:rPr lang="en-US" sz="1100" dirty="0">
                <a:solidFill>
                  <a:schemeClr val="bg1"/>
                </a:solidFill>
              </a:rPr>
              <a:t>Demography</a:t>
            </a:r>
          </a:p>
        </p:txBody>
      </p:sp>
      <p:sp>
        <p:nvSpPr>
          <p:cNvPr id="348" name="Left Arrow 41"/>
          <p:cNvSpPr/>
          <p:nvPr/>
        </p:nvSpPr>
        <p:spPr bwMode="auto">
          <a:xfrm rot="3973846">
            <a:off x="5645789" y="3983433"/>
            <a:ext cx="1334988" cy="366020"/>
          </a:xfrm>
          <a:prstGeom prst="leftArrow">
            <a:avLst>
              <a:gd name="adj1" fmla="val 42384"/>
              <a:gd name="adj2" fmla="val 74383"/>
            </a:avLst>
          </a:prstGeom>
          <a:solidFill>
            <a:srgbClr val="FF0000">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349" name="Group 176"/>
          <p:cNvGrpSpPr>
            <a:grpSpLocks/>
          </p:cNvGrpSpPr>
          <p:nvPr/>
        </p:nvGrpSpPr>
        <p:grpSpPr bwMode="auto">
          <a:xfrm>
            <a:off x="328632" y="3655212"/>
            <a:ext cx="221738" cy="477739"/>
            <a:chOff x="3500012" y="2571757"/>
            <a:chExt cx="231790" cy="509588"/>
          </a:xfrm>
        </p:grpSpPr>
        <p:sp>
          <p:nvSpPr>
            <p:cNvPr id="393" name="Flowchart: Magnetic Disk 86"/>
            <p:cNvSpPr/>
            <p:nvPr/>
          </p:nvSpPr>
          <p:spPr bwMode="auto">
            <a:xfrm>
              <a:off x="3500012" y="2717807"/>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94" name="Flowchart: Magnetic Disk 87"/>
            <p:cNvSpPr/>
            <p:nvPr/>
          </p:nvSpPr>
          <p:spPr bwMode="auto">
            <a:xfrm>
              <a:off x="3500012" y="2571757"/>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sp>
        <p:nvSpPr>
          <p:cNvPr id="350" name="TextBox 43"/>
          <p:cNvSpPr txBox="1">
            <a:spLocks noChangeArrowheads="1"/>
          </p:cNvSpPr>
          <p:nvPr/>
        </p:nvSpPr>
        <p:spPr bwMode="auto">
          <a:xfrm>
            <a:off x="789142" y="3722173"/>
            <a:ext cx="1355445" cy="432811"/>
          </a:xfrm>
          <a:prstGeom prst="rect">
            <a:avLst/>
          </a:prstGeom>
          <a:noFill/>
          <a:ln w="9525">
            <a:noFill/>
            <a:miter lim="800000"/>
            <a:headEnd/>
            <a:tailEnd/>
          </a:ln>
        </p:spPr>
        <p:txBody>
          <a:bodyPr wrap="none">
            <a:spAutoFit/>
          </a:bodyPr>
          <a:lstStyle/>
          <a:p>
            <a:pPr algn="ctr"/>
            <a:r>
              <a:rPr lang="en-US" sz="1200" b="1">
                <a:cs typeface="Arial" charset="0"/>
              </a:rPr>
              <a:t>Scientific Data</a:t>
            </a:r>
            <a:r>
              <a:rPr lang="en-US" sz="1200">
                <a:cs typeface="Arial" charset="0"/>
              </a:rPr>
              <a:t/>
            </a:r>
            <a:br>
              <a:rPr lang="en-US" sz="1200">
                <a:cs typeface="Arial" charset="0"/>
              </a:rPr>
            </a:br>
            <a:r>
              <a:rPr lang="en-US" sz="1200">
                <a:cs typeface="Arial" charset="0"/>
              </a:rPr>
              <a:t>(Discipline Specific)</a:t>
            </a:r>
          </a:p>
        </p:txBody>
      </p:sp>
      <p:grpSp>
        <p:nvGrpSpPr>
          <p:cNvPr id="351" name="Group 188"/>
          <p:cNvGrpSpPr>
            <a:grpSpLocks/>
          </p:cNvGrpSpPr>
          <p:nvPr/>
        </p:nvGrpSpPr>
        <p:grpSpPr bwMode="auto">
          <a:xfrm>
            <a:off x="3677490" y="763485"/>
            <a:ext cx="358426" cy="343793"/>
            <a:chOff x="3500296" y="2571773"/>
            <a:chExt cx="231789" cy="509589"/>
          </a:xfrm>
        </p:grpSpPr>
        <p:sp>
          <p:nvSpPr>
            <p:cNvPr id="391" name="Flowchart: Magnetic Disk 84"/>
            <p:cNvSpPr/>
            <p:nvPr/>
          </p:nvSpPr>
          <p:spPr bwMode="auto">
            <a:xfrm>
              <a:off x="3500296" y="2717370"/>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92" name="Flowchart: Magnetic Disk 85"/>
            <p:cNvSpPr/>
            <p:nvPr/>
          </p:nvSpPr>
          <p:spPr bwMode="auto">
            <a:xfrm>
              <a:off x="3500296" y="2571773"/>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52" name="Group 194"/>
          <p:cNvGrpSpPr>
            <a:grpSpLocks/>
          </p:cNvGrpSpPr>
          <p:nvPr/>
        </p:nvGrpSpPr>
        <p:grpSpPr bwMode="auto">
          <a:xfrm>
            <a:off x="6752968" y="629540"/>
            <a:ext cx="358426" cy="343792"/>
            <a:chOff x="3500411" y="2571775"/>
            <a:chExt cx="231789" cy="509588"/>
          </a:xfrm>
        </p:grpSpPr>
        <p:sp>
          <p:nvSpPr>
            <p:cNvPr id="389" name="Flowchart: Magnetic Disk 82"/>
            <p:cNvSpPr/>
            <p:nvPr/>
          </p:nvSpPr>
          <p:spPr bwMode="auto">
            <a:xfrm>
              <a:off x="3500411" y="2717371"/>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90" name="Flowchart: Magnetic Disk 83"/>
            <p:cNvSpPr/>
            <p:nvPr/>
          </p:nvSpPr>
          <p:spPr bwMode="auto">
            <a:xfrm>
              <a:off x="3500411" y="257177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53" name="Group 197"/>
          <p:cNvGrpSpPr>
            <a:grpSpLocks/>
          </p:cNvGrpSpPr>
          <p:nvPr/>
        </p:nvGrpSpPr>
        <p:grpSpPr bwMode="auto">
          <a:xfrm>
            <a:off x="6274560" y="629540"/>
            <a:ext cx="358426" cy="343792"/>
            <a:chOff x="3500393" y="2571775"/>
            <a:chExt cx="231789" cy="509588"/>
          </a:xfrm>
        </p:grpSpPr>
        <p:sp>
          <p:nvSpPr>
            <p:cNvPr id="387" name="Flowchart: Magnetic Disk 80"/>
            <p:cNvSpPr/>
            <p:nvPr/>
          </p:nvSpPr>
          <p:spPr bwMode="auto">
            <a:xfrm>
              <a:off x="3500393" y="2717371"/>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88" name="Flowchart: Magnetic Disk 81"/>
            <p:cNvSpPr/>
            <p:nvPr/>
          </p:nvSpPr>
          <p:spPr bwMode="auto">
            <a:xfrm>
              <a:off x="3500393" y="257177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54" name="Group 200"/>
          <p:cNvGrpSpPr>
            <a:grpSpLocks/>
          </p:cNvGrpSpPr>
          <p:nvPr/>
        </p:nvGrpSpPr>
        <p:grpSpPr bwMode="auto">
          <a:xfrm>
            <a:off x="4087553" y="629540"/>
            <a:ext cx="358426" cy="343792"/>
            <a:chOff x="3500311" y="2571775"/>
            <a:chExt cx="231789" cy="509588"/>
          </a:xfrm>
        </p:grpSpPr>
        <p:sp>
          <p:nvSpPr>
            <p:cNvPr id="385" name="Flowchart: Magnetic Disk 78"/>
            <p:cNvSpPr/>
            <p:nvPr/>
          </p:nvSpPr>
          <p:spPr bwMode="auto">
            <a:xfrm>
              <a:off x="3500311" y="2717371"/>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86" name="Flowchart: Magnetic Disk 79"/>
            <p:cNvSpPr/>
            <p:nvPr/>
          </p:nvSpPr>
          <p:spPr bwMode="auto">
            <a:xfrm>
              <a:off x="3500311" y="257177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55" name="Group 203"/>
          <p:cNvGrpSpPr>
            <a:grpSpLocks/>
          </p:cNvGrpSpPr>
          <p:nvPr/>
        </p:nvGrpSpPr>
        <p:grpSpPr bwMode="auto">
          <a:xfrm>
            <a:off x="6411248" y="830460"/>
            <a:ext cx="358426" cy="343793"/>
            <a:chOff x="3500398" y="2571772"/>
            <a:chExt cx="231789" cy="509590"/>
          </a:xfrm>
        </p:grpSpPr>
        <p:sp>
          <p:nvSpPr>
            <p:cNvPr id="383" name="Flowchart: Magnetic Disk 76"/>
            <p:cNvSpPr/>
            <p:nvPr/>
          </p:nvSpPr>
          <p:spPr bwMode="auto">
            <a:xfrm>
              <a:off x="3500398" y="2717369"/>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84" name="Flowchart: Magnetic Disk 77"/>
            <p:cNvSpPr/>
            <p:nvPr/>
          </p:nvSpPr>
          <p:spPr bwMode="auto">
            <a:xfrm>
              <a:off x="3500398" y="2571772"/>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56" name="Group 206"/>
          <p:cNvGrpSpPr>
            <a:grpSpLocks/>
          </p:cNvGrpSpPr>
          <p:nvPr/>
        </p:nvGrpSpPr>
        <p:grpSpPr bwMode="auto">
          <a:xfrm>
            <a:off x="8256536" y="2973583"/>
            <a:ext cx="358426" cy="343793"/>
            <a:chOff x="3500468" y="2571750"/>
            <a:chExt cx="231789" cy="509589"/>
          </a:xfrm>
        </p:grpSpPr>
        <p:sp>
          <p:nvSpPr>
            <p:cNvPr id="381" name="Flowchart: Magnetic Disk 74"/>
            <p:cNvSpPr/>
            <p:nvPr/>
          </p:nvSpPr>
          <p:spPr bwMode="auto">
            <a:xfrm>
              <a:off x="3500468" y="2717346"/>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82" name="Flowchart: Magnetic Disk 75"/>
            <p:cNvSpPr/>
            <p:nvPr/>
          </p:nvSpPr>
          <p:spPr bwMode="auto">
            <a:xfrm>
              <a:off x="3500468" y="2571750"/>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57" name="Group 209"/>
          <p:cNvGrpSpPr>
            <a:grpSpLocks/>
          </p:cNvGrpSpPr>
          <p:nvPr/>
        </p:nvGrpSpPr>
        <p:grpSpPr bwMode="auto">
          <a:xfrm>
            <a:off x="7504751" y="1299267"/>
            <a:ext cx="358426" cy="343793"/>
            <a:chOff x="3500439" y="2571768"/>
            <a:chExt cx="231789" cy="509589"/>
          </a:xfrm>
        </p:grpSpPr>
        <p:sp>
          <p:nvSpPr>
            <p:cNvPr id="379" name="Flowchart: Magnetic Disk 72"/>
            <p:cNvSpPr/>
            <p:nvPr/>
          </p:nvSpPr>
          <p:spPr bwMode="auto">
            <a:xfrm>
              <a:off x="3500439" y="2717365"/>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80" name="Flowchart: Magnetic Disk 73"/>
            <p:cNvSpPr/>
            <p:nvPr/>
          </p:nvSpPr>
          <p:spPr bwMode="auto">
            <a:xfrm>
              <a:off x="3500439" y="2571768"/>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58" name="Group 212"/>
          <p:cNvGrpSpPr>
            <a:grpSpLocks/>
          </p:cNvGrpSpPr>
          <p:nvPr/>
        </p:nvGrpSpPr>
        <p:grpSpPr bwMode="auto">
          <a:xfrm>
            <a:off x="8119846" y="2102938"/>
            <a:ext cx="358426" cy="343793"/>
            <a:chOff x="3500462" y="2571759"/>
            <a:chExt cx="231789" cy="509589"/>
          </a:xfrm>
        </p:grpSpPr>
        <p:sp>
          <p:nvSpPr>
            <p:cNvPr id="377" name="Flowchart: Magnetic Disk 70"/>
            <p:cNvSpPr/>
            <p:nvPr/>
          </p:nvSpPr>
          <p:spPr bwMode="auto">
            <a:xfrm>
              <a:off x="3500462" y="2717356"/>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78" name="Flowchart: Magnetic Disk 71"/>
            <p:cNvSpPr/>
            <p:nvPr/>
          </p:nvSpPr>
          <p:spPr bwMode="auto">
            <a:xfrm>
              <a:off x="3500462" y="2571759"/>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59" name="Group 215"/>
          <p:cNvGrpSpPr>
            <a:grpSpLocks/>
          </p:cNvGrpSpPr>
          <p:nvPr/>
        </p:nvGrpSpPr>
        <p:grpSpPr bwMode="auto">
          <a:xfrm>
            <a:off x="3130738" y="1098351"/>
            <a:ext cx="358426" cy="343793"/>
            <a:chOff x="3500275" y="2571769"/>
            <a:chExt cx="231789" cy="509590"/>
          </a:xfrm>
        </p:grpSpPr>
        <p:sp>
          <p:nvSpPr>
            <p:cNvPr id="375" name="Flowchart: Magnetic Disk 68"/>
            <p:cNvSpPr/>
            <p:nvPr/>
          </p:nvSpPr>
          <p:spPr bwMode="auto">
            <a:xfrm>
              <a:off x="3500275" y="2717366"/>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76" name="Flowchart: Magnetic Disk 69"/>
            <p:cNvSpPr/>
            <p:nvPr/>
          </p:nvSpPr>
          <p:spPr bwMode="auto">
            <a:xfrm>
              <a:off x="3500275" y="2571769"/>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60" name="Group 218"/>
          <p:cNvGrpSpPr>
            <a:grpSpLocks/>
          </p:cNvGrpSpPr>
          <p:nvPr/>
        </p:nvGrpSpPr>
        <p:grpSpPr bwMode="auto">
          <a:xfrm>
            <a:off x="260292" y="3225312"/>
            <a:ext cx="358426" cy="343793"/>
            <a:chOff x="3500168" y="2571768"/>
            <a:chExt cx="231789" cy="509589"/>
          </a:xfrm>
        </p:grpSpPr>
        <p:sp>
          <p:nvSpPr>
            <p:cNvPr id="373" name="Flowchart: Magnetic Disk 66"/>
            <p:cNvSpPr/>
            <p:nvPr/>
          </p:nvSpPr>
          <p:spPr bwMode="auto">
            <a:xfrm>
              <a:off x="3500168" y="2717365"/>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74" name="Flowchart: Magnetic Disk 67"/>
            <p:cNvSpPr/>
            <p:nvPr/>
          </p:nvSpPr>
          <p:spPr bwMode="auto">
            <a:xfrm>
              <a:off x="3500168" y="2571768"/>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61" name="Group 221"/>
          <p:cNvGrpSpPr>
            <a:grpSpLocks/>
          </p:cNvGrpSpPr>
          <p:nvPr/>
        </p:nvGrpSpPr>
        <p:grpSpPr bwMode="auto">
          <a:xfrm>
            <a:off x="7709783" y="1567158"/>
            <a:ext cx="358426" cy="343793"/>
            <a:chOff x="3500447" y="2571765"/>
            <a:chExt cx="231789" cy="509589"/>
          </a:xfrm>
        </p:grpSpPr>
        <p:sp>
          <p:nvSpPr>
            <p:cNvPr id="371" name="Flowchart: Magnetic Disk 64"/>
            <p:cNvSpPr/>
            <p:nvPr/>
          </p:nvSpPr>
          <p:spPr bwMode="auto">
            <a:xfrm>
              <a:off x="3500447" y="2717362"/>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72" name="Flowchart: Magnetic Disk 65"/>
            <p:cNvSpPr/>
            <p:nvPr/>
          </p:nvSpPr>
          <p:spPr bwMode="auto">
            <a:xfrm>
              <a:off x="3500447" y="257176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sp>
        <p:nvSpPr>
          <p:cNvPr id="362" name="TextBox 55"/>
          <p:cNvSpPr txBox="1">
            <a:spLocks noChangeArrowheads="1"/>
          </p:cNvSpPr>
          <p:nvPr/>
        </p:nvSpPr>
        <p:spPr bwMode="auto">
          <a:xfrm>
            <a:off x="944092" y="3261299"/>
            <a:ext cx="888253" cy="259687"/>
          </a:xfrm>
          <a:prstGeom prst="rect">
            <a:avLst/>
          </a:prstGeom>
          <a:noFill/>
          <a:ln w="9525">
            <a:noFill/>
            <a:miter lim="800000"/>
            <a:headEnd/>
            <a:tailEnd/>
          </a:ln>
        </p:spPr>
        <p:txBody>
          <a:bodyPr wrap="none">
            <a:spAutoFit/>
          </a:bodyPr>
          <a:lstStyle/>
          <a:p>
            <a:r>
              <a:rPr lang="en-US" sz="1200" b="1">
                <a:cs typeface="Arial" charset="0"/>
              </a:rPr>
              <a:t>Other Data</a:t>
            </a:r>
          </a:p>
        </p:txBody>
      </p:sp>
      <p:sp>
        <p:nvSpPr>
          <p:cNvPr id="363" name="TextBox 56"/>
          <p:cNvSpPr txBox="1">
            <a:spLocks noChangeArrowheads="1"/>
          </p:cNvSpPr>
          <p:nvPr/>
        </p:nvSpPr>
        <p:spPr bwMode="auto">
          <a:xfrm>
            <a:off x="5425597" y="4857437"/>
            <a:ext cx="1165384" cy="307777"/>
          </a:xfrm>
          <a:prstGeom prst="rect">
            <a:avLst/>
          </a:prstGeom>
          <a:noFill/>
          <a:ln w="9525">
            <a:noFill/>
            <a:miter lim="800000"/>
            <a:headEnd/>
            <a:tailEnd/>
          </a:ln>
        </p:spPr>
        <p:txBody>
          <a:bodyPr wrap="none">
            <a:spAutoFit/>
          </a:bodyPr>
          <a:lstStyle/>
          <a:p>
            <a:r>
              <a:rPr lang="en-US" sz="1400" b="1" dirty="0">
                <a:cs typeface="Arial" charset="0"/>
              </a:rPr>
              <a:t>Researcher 1</a:t>
            </a:r>
          </a:p>
        </p:txBody>
      </p:sp>
      <p:sp>
        <p:nvSpPr>
          <p:cNvPr id="364" name="TextBox 57"/>
          <p:cNvSpPr txBox="1">
            <a:spLocks noChangeArrowheads="1"/>
          </p:cNvSpPr>
          <p:nvPr/>
        </p:nvSpPr>
        <p:spPr bwMode="auto">
          <a:xfrm>
            <a:off x="7309269" y="6545790"/>
            <a:ext cx="1749453" cy="307777"/>
          </a:xfrm>
          <a:prstGeom prst="rect">
            <a:avLst/>
          </a:prstGeom>
          <a:noFill/>
          <a:ln w="9525">
            <a:noFill/>
            <a:miter lim="800000"/>
            <a:headEnd/>
            <a:tailEnd/>
          </a:ln>
        </p:spPr>
        <p:txBody>
          <a:bodyPr wrap="none">
            <a:spAutoFit/>
          </a:bodyPr>
          <a:lstStyle/>
          <a:p>
            <a:r>
              <a:rPr lang="en-US" sz="1400" b="1" dirty="0">
                <a:cs typeface="Arial" charset="0"/>
              </a:rPr>
              <a:t>Non Scientific World</a:t>
            </a:r>
          </a:p>
        </p:txBody>
      </p:sp>
      <p:sp>
        <p:nvSpPr>
          <p:cNvPr id="365" name="TextBox 58"/>
          <p:cNvSpPr txBox="1">
            <a:spLocks noChangeArrowheads="1"/>
          </p:cNvSpPr>
          <p:nvPr/>
        </p:nvSpPr>
        <p:spPr bwMode="auto">
          <a:xfrm>
            <a:off x="7404508" y="4888359"/>
            <a:ext cx="1388329" cy="307777"/>
          </a:xfrm>
          <a:prstGeom prst="rect">
            <a:avLst/>
          </a:prstGeom>
          <a:noFill/>
          <a:ln w="9525">
            <a:noFill/>
            <a:miter lim="800000"/>
            <a:headEnd/>
            <a:tailEnd/>
          </a:ln>
        </p:spPr>
        <p:txBody>
          <a:bodyPr wrap="none">
            <a:spAutoFit/>
          </a:bodyPr>
          <a:lstStyle/>
          <a:p>
            <a:r>
              <a:rPr lang="en-US" sz="1400" b="1" dirty="0">
                <a:cs typeface="Arial" charset="0"/>
              </a:rPr>
              <a:t>Scientific World</a:t>
            </a:r>
          </a:p>
        </p:txBody>
      </p:sp>
      <p:sp>
        <p:nvSpPr>
          <p:cNvPr id="366" name="TextBox 59"/>
          <p:cNvSpPr txBox="1">
            <a:spLocks noChangeArrowheads="1"/>
          </p:cNvSpPr>
          <p:nvPr/>
        </p:nvSpPr>
        <p:spPr bwMode="auto">
          <a:xfrm>
            <a:off x="2515912" y="4570089"/>
            <a:ext cx="1166986" cy="307777"/>
          </a:xfrm>
          <a:prstGeom prst="rect">
            <a:avLst/>
          </a:prstGeom>
          <a:noFill/>
          <a:ln w="9525">
            <a:noFill/>
            <a:miter lim="800000"/>
            <a:headEnd/>
            <a:tailEnd/>
          </a:ln>
        </p:spPr>
        <p:txBody>
          <a:bodyPr wrap="none">
            <a:spAutoFit/>
          </a:bodyPr>
          <a:lstStyle/>
          <a:p>
            <a:r>
              <a:rPr lang="en-US" sz="1400" b="1" dirty="0">
                <a:cs typeface="Arial" charset="0"/>
              </a:rPr>
              <a:t>Researcher 2</a:t>
            </a:r>
          </a:p>
        </p:txBody>
      </p:sp>
      <p:sp>
        <p:nvSpPr>
          <p:cNvPr id="367" name="7-Point Star 60"/>
          <p:cNvSpPr/>
          <p:nvPr/>
        </p:nvSpPr>
        <p:spPr bwMode="auto">
          <a:xfrm>
            <a:off x="192352" y="2613932"/>
            <a:ext cx="478380" cy="468812"/>
          </a:xfrm>
          <a:prstGeom prst="star7">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68" name="TextBox 61"/>
          <p:cNvSpPr txBox="1">
            <a:spLocks noChangeArrowheads="1"/>
          </p:cNvSpPr>
          <p:nvPr/>
        </p:nvSpPr>
        <p:spPr bwMode="auto">
          <a:xfrm>
            <a:off x="661863" y="2716906"/>
            <a:ext cx="1821777" cy="432811"/>
          </a:xfrm>
          <a:prstGeom prst="rect">
            <a:avLst/>
          </a:prstGeom>
          <a:noFill/>
          <a:ln w="9525">
            <a:noFill/>
            <a:miter lim="800000"/>
            <a:headEnd/>
            <a:tailEnd/>
          </a:ln>
        </p:spPr>
        <p:txBody>
          <a:bodyPr wrap="none">
            <a:spAutoFit/>
          </a:bodyPr>
          <a:lstStyle/>
          <a:p>
            <a:pPr algn="ctr"/>
            <a:r>
              <a:rPr lang="en-US" sz="1200" b="1">
                <a:cs typeface="Arial" charset="0"/>
              </a:rPr>
              <a:t>Aggregated Data Sets</a:t>
            </a:r>
            <a:r>
              <a:rPr lang="en-US" sz="1200">
                <a:cs typeface="Arial" charset="0"/>
              </a:rPr>
              <a:t/>
            </a:r>
            <a:br>
              <a:rPr lang="en-US" sz="1200">
                <a:cs typeface="Arial" charset="0"/>
              </a:rPr>
            </a:br>
            <a:r>
              <a:rPr lang="en-US" sz="1200">
                <a:cs typeface="Arial" charset="0"/>
              </a:rPr>
              <a:t>(Temporary or  Permanent)</a:t>
            </a:r>
          </a:p>
        </p:txBody>
      </p:sp>
      <p:sp>
        <p:nvSpPr>
          <p:cNvPr id="369" name="Left Arrow 62"/>
          <p:cNvSpPr/>
          <p:nvPr/>
        </p:nvSpPr>
        <p:spPr bwMode="auto">
          <a:xfrm rot="8707571">
            <a:off x="173719" y="4366925"/>
            <a:ext cx="492050" cy="321744"/>
          </a:xfrm>
          <a:prstGeom prst="leftArrow">
            <a:avLst>
              <a:gd name="adj1" fmla="val 50000"/>
              <a:gd name="adj2" fmla="val 74383"/>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0" name="TextBox 63"/>
          <p:cNvSpPr txBox="1">
            <a:spLocks noChangeArrowheads="1"/>
          </p:cNvSpPr>
          <p:nvPr/>
        </p:nvSpPr>
        <p:spPr bwMode="auto">
          <a:xfrm>
            <a:off x="875752" y="4400110"/>
            <a:ext cx="855251" cy="259687"/>
          </a:xfrm>
          <a:prstGeom prst="rect">
            <a:avLst/>
          </a:prstGeom>
          <a:noFill/>
          <a:ln w="9525">
            <a:noFill/>
            <a:miter lim="800000"/>
            <a:headEnd/>
            <a:tailEnd/>
          </a:ln>
        </p:spPr>
        <p:txBody>
          <a:bodyPr wrap="none">
            <a:spAutoFit/>
          </a:bodyPr>
          <a:lstStyle/>
          <a:p>
            <a:r>
              <a:rPr lang="en-US" sz="1200" b="1" dirty="0">
                <a:cs typeface="Arial" charset="0"/>
              </a:rPr>
              <a:t>Workflows</a:t>
            </a:r>
          </a:p>
        </p:txBody>
      </p:sp>
      <p:cxnSp>
        <p:nvCxnSpPr>
          <p:cNvPr id="423" name="Straight Connector 116"/>
          <p:cNvCxnSpPr/>
          <p:nvPr/>
        </p:nvCxnSpPr>
        <p:spPr bwMode="auto">
          <a:xfrm flipV="1">
            <a:off x="260288" y="4819570"/>
            <a:ext cx="341720" cy="200918"/>
          </a:xfrm>
          <a:prstGeom prst="line">
            <a:avLst/>
          </a:prstGeom>
          <a:ln w="28575">
            <a:solidFill>
              <a:schemeClr val="accent4">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424" name="TextBox 63"/>
          <p:cNvSpPr txBox="1">
            <a:spLocks noChangeArrowheads="1"/>
          </p:cNvSpPr>
          <p:nvPr/>
        </p:nvSpPr>
        <p:spPr bwMode="auto">
          <a:xfrm>
            <a:off x="670351" y="4752598"/>
            <a:ext cx="1306923" cy="259687"/>
          </a:xfrm>
          <a:prstGeom prst="rect">
            <a:avLst/>
          </a:prstGeom>
          <a:noFill/>
          <a:ln w="9525">
            <a:noFill/>
            <a:miter lim="800000"/>
            <a:headEnd/>
            <a:tailEnd/>
          </a:ln>
        </p:spPr>
        <p:txBody>
          <a:bodyPr wrap="none">
            <a:spAutoFit/>
          </a:bodyPr>
          <a:lstStyle/>
          <a:p>
            <a:r>
              <a:rPr lang="en-US" sz="1200" b="1" dirty="0">
                <a:cs typeface="Arial" charset="0"/>
              </a:rPr>
              <a:t>Aggregation Path</a:t>
            </a:r>
          </a:p>
        </p:txBody>
      </p:sp>
      <p:sp>
        <p:nvSpPr>
          <p:cNvPr id="425" name="Text Box 137"/>
          <p:cNvSpPr txBox="1">
            <a:spLocks noChangeArrowheads="1"/>
          </p:cNvSpPr>
          <p:nvPr/>
        </p:nvSpPr>
        <p:spPr bwMode="auto">
          <a:xfrm>
            <a:off x="6587222" y="428624"/>
            <a:ext cx="2284600" cy="200055"/>
          </a:xfrm>
          <a:prstGeom prst="rect">
            <a:avLst/>
          </a:prstGeom>
          <a:noFill/>
          <a:ln w="9525" algn="ctr">
            <a:noFill/>
            <a:miter lim="800000"/>
            <a:headEnd/>
            <a:tailEnd/>
          </a:ln>
        </p:spPr>
        <p:txBody>
          <a:bodyPr wrap="none" tIns="0">
            <a:spAutoFit/>
          </a:bodyPr>
          <a:lstStyle/>
          <a:p>
            <a:pPr algn="ctr" eaLnBrk="0" hangingPunct="0"/>
            <a:r>
              <a:rPr lang="en-GB" sz="900" dirty="0"/>
              <a:t>Source: High-level Group on </a:t>
            </a:r>
            <a:r>
              <a:rPr lang="en-GB" sz="1000" dirty="0"/>
              <a:t>Scientific</a:t>
            </a:r>
            <a:r>
              <a:rPr lang="en-GB" sz="900" dirty="0"/>
              <a:t> Data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Metro.thmx</Template>
  <TotalTime>475</TotalTime>
  <Words>1502</Words>
  <Application>Microsoft Office PowerPoint</Application>
  <PresentationFormat>On-screen Show (4:3)</PresentationFormat>
  <Paragraphs>263</Paragraphs>
  <Slides>26</Slides>
  <Notes>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Metro</vt:lpstr>
      <vt:lpstr>Riding the wave  How Europe can gain from the rising tide of scientific data  a vision for 2030</vt:lpstr>
      <vt:lpstr>Digital Agenda for Europe              the policy context</vt:lpstr>
      <vt:lpstr>Rising tide of data…  </vt:lpstr>
      <vt:lpstr>e-Infrastructures                       underpinning a creativity machine…</vt:lpstr>
      <vt:lpstr>Science and ICT Technologies</vt:lpstr>
      <vt:lpstr>eResearch: data everywhere</vt:lpstr>
      <vt:lpstr>The Problem for the eScientist / eResearcher</vt:lpstr>
      <vt:lpstr>PowerPoint Presentation</vt:lpstr>
      <vt:lpstr>PowerPoint Presentation</vt:lpstr>
      <vt:lpstr>Global collaboratories  </vt:lpstr>
      <vt:lpstr>Global collaboratories  </vt:lpstr>
      <vt:lpstr>PowerPoint Presentation</vt:lpstr>
      <vt:lpstr>PowerPoint Presentation</vt:lpstr>
      <vt:lpstr>Architecture</vt:lpstr>
      <vt:lpstr>Vision 2030                                  high-level experts group on Scientific Data</vt:lpstr>
      <vt:lpstr>PowerPoint Presentation</vt:lpstr>
      <vt:lpstr>Vision 2030</vt:lpstr>
      <vt:lpstr>Vision 2030</vt:lpstr>
      <vt:lpstr>Vision 2030</vt:lpstr>
      <vt:lpstr>Vision 2030</vt:lpstr>
      <vt:lpstr>Vision 2030</vt:lpstr>
      <vt:lpstr>Vision 2030</vt:lpstr>
      <vt:lpstr>Vision 2030</vt:lpstr>
      <vt:lpstr>Vision 2030</vt:lpstr>
      <vt:lpstr>Initial wish list</vt:lpstr>
      <vt:lpstr>Chair: John Wood - Secretary General of the Association of Commonwealth Universities - Thomas Andersson - Professor of Economics and former President, Jönköping University; Senior Advisor, Science, Technology and Innovation, Sultanate of Oman - Achim Bachem - Chairman, Board of Directors, Forschungszentrum Jülich GmbH - Christoph Best - European Bioinformatics Institute, Cambridge (UK)/Google UK Ltd, London (from September 2010) - Françoise Genova - Director, Strasbourg Astronomical Data Centre; Observatoire Astronomique de Strasbourg, Université de Strasbourg/CNRS - Diego R. Lopez - RedIRIS - Wouter Los - Faculty of Science at the University of Amsterdam; Coordinator of preparatory project LifeWatch biodiversity research infrastructure; Vice Chair Governing Board of GBIF - Monica Marinucci - Director, Oracle Public Sector, Education and Research Business Unit - Laurent Romary - INRIA and Humboldt University - Herbert Van de Sompel -  Staff Scientist, Los Alamos National Laboratory - Jens Vigen - Head Librarian, European Organization for Nuclear Research, CERN - Peter Wittenburg -  Technical Director, Max Planck Institute for Psycholinguistics Rapporteur: David Giaretta - STFC and Alliance for Permanent Access</vt:lpstr>
    </vt:vector>
  </TitlesOfParts>
  <Company>Fletcher Ward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main slide here</dc:title>
  <dc:creator>Brian Ward</dc:creator>
  <cp:lastModifiedBy>John V. Wood</cp:lastModifiedBy>
  <cp:revision>16</cp:revision>
  <dcterms:created xsi:type="dcterms:W3CDTF">2010-09-16T10:59:09Z</dcterms:created>
  <dcterms:modified xsi:type="dcterms:W3CDTF">2010-09-30T13:12:23Z</dcterms:modified>
</cp:coreProperties>
</file>